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78" r:id="rId3"/>
    <p:sldId id="279" r:id="rId4"/>
    <p:sldId id="286" r:id="rId5"/>
    <p:sldId id="287" r:id="rId6"/>
    <p:sldId id="288" r:id="rId7"/>
    <p:sldId id="285" r:id="rId9"/>
    <p:sldId id="281" r:id="rId10"/>
    <p:sldId id="276" r:id="rId11"/>
    <p:sldId id="277" r:id="rId12"/>
    <p:sldId id="29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6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33" autoAdjust="0"/>
    <p:restoredTop sz="94660"/>
  </p:normalViewPr>
  <p:slideViewPr>
    <p:cSldViewPr snapToGrid="0">
      <p:cViewPr varScale="1">
        <p:scale>
          <a:sx n="87" d="100"/>
          <a:sy n="87" d="100"/>
        </p:scale>
        <p:origin x="8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81175" y="4185254"/>
            <a:ext cx="8629650" cy="1325880"/>
          </a:xfrm>
        </p:spPr>
        <p:txBody>
          <a:bodyPr>
            <a:noAutofit/>
          </a:bodyPr>
          <a:lstStyle/>
          <a:p>
            <a:pPr algn="ctr"/>
            <a:r>
              <a:rPr lang="en-US" altLang="zh-CN" b="1" dirty="0" smtClean="0">
                <a:solidFill>
                  <a:srgbClr val="2F468F"/>
                </a:solidFill>
                <a:latin typeface="微软雅黑" panose="020B0503020204020204" charset="-122"/>
                <a:ea typeface="微软雅黑" panose="020B0503020204020204" charset="-122"/>
              </a:rPr>
              <a:t>D</a:t>
            </a:r>
            <a:r>
              <a:rPr lang="zh-CN" altLang="en-US" b="1" dirty="0" smtClean="0">
                <a:solidFill>
                  <a:srgbClr val="2F468F"/>
                </a:solidFill>
                <a:latin typeface="微软雅黑" panose="020B0503020204020204" charset="-122"/>
                <a:ea typeface="微软雅黑" panose="020B0503020204020204" charset="-122"/>
              </a:rPr>
              <a:t>obot </a:t>
            </a:r>
            <a:r>
              <a:rPr lang="en-US" altLang="zh-CN" b="1" dirty="0" smtClean="0">
                <a:solidFill>
                  <a:srgbClr val="2F468F"/>
                </a:solidFill>
                <a:latin typeface="微软雅黑" panose="020B0503020204020204" charset="-122"/>
                <a:ea typeface="微软雅黑" panose="020B0503020204020204" charset="-122"/>
              </a:rPr>
              <a:t>Robot</a:t>
            </a:r>
            <a:br>
              <a:rPr lang="en-US" altLang="zh-CN" b="1" dirty="0" smtClean="0">
                <a:solidFill>
                  <a:srgbClr val="2F468F"/>
                </a:solidFill>
                <a:latin typeface="微软雅黑" panose="020B0503020204020204" charset="-122"/>
                <a:ea typeface="微软雅黑" panose="020B0503020204020204" charset="-122"/>
              </a:rPr>
            </a:br>
            <a:r>
              <a:rPr lang="en-US" altLang="zh-CN" b="1" dirty="0" smtClean="0">
                <a:solidFill>
                  <a:srgbClr val="2F468F"/>
                </a:solidFill>
                <a:latin typeface="微软雅黑" panose="020B0503020204020204" charset="-122"/>
                <a:ea typeface="微软雅黑" panose="020B0503020204020204" charset="-122"/>
              </a:rPr>
              <a:t>Products </a:t>
            </a:r>
            <a:r>
              <a:rPr lang="en-US" altLang="zh-CN" b="1" dirty="0">
                <a:solidFill>
                  <a:srgbClr val="2F468F"/>
                </a:solidFill>
                <a:latin typeface="微软雅黑" panose="020B0503020204020204" charset="-122"/>
                <a:ea typeface="微软雅黑" panose="020B0503020204020204" charset="-122"/>
              </a:rPr>
              <a:t>C</a:t>
            </a:r>
            <a:r>
              <a:rPr lang="en-US" altLang="zh-CN" b="1" dirty="0" smtClean="0">
                <a:solidFill>
                  <a:srgbClr val="2F468F"/>
                </a:solidFill>
                <a:latin typeface="微软雅黑" panose="020B0503020204020204" charset="-122"/>
                <a:ea typeface="微软雅黑" panose="020B0503020204020204" charset="-122"/>
              </a:rPr>
              <a:t>atalog</a:t>
            </a:r>
            <a:endParaRPr lang="zh-CN" altLang="en-US" b="1" dirty="0">
              <a:solidFill>
                <a:srgbClr val="2F468F"/>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10254" y="1303189"/>
            <a:ext cx="6371492" cy="24026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72582" y="624169"/>
            <a:ext cx="3267429" cy="52197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DOBOT-Mooz</a:t>
            </a:r>
            <a:endParaRPr lang="zh-CN" altLang="en-US" sz="2800" dirty="0">
              <a:latin typeface="微软雅黑" panose="020B0503020204020204" charset="-122"/>
              <a:ea typeface="微软雅黑" panose="020B0503020204020204" charset="-122"/>
            </a:endParaRPr>
          </a:p>
        </p:txBody>
      </p:sp>
      <p:sp>
        <p:nvSpPr>
          <p:cNvPr id="4" name="文本框 3"/>
          <p:cNvSpPr txBox="1"/>
          <p:nvPr/>
        </p:nvSpPr>
        <p:spPr>
          <a:xfrm>
            <a:off x="5067935" y="5803900"/>
            <a:ext cx="3696335" cy="583565"/>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rPr>
              <a:t>Industrial Grade Transformable Metallic 3D Printer  CNC+ LASER</a:t>
            </a:r>
            <a:endParaRPr lang="en-US" altLang="zh-CN" sz="1600" dirty="0">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209550" y="212725"/>
          <a:ext cx="4452620" cy="6441440"/>
        </p:xfrm>
        <a:graphic>
          <a:graphicData uri="http://schemas.openxmlformats.org/drawingml/2006/table">
            <a:tbl>
              <a:tblPr>
                <a:tableStyleId>{5C22544A-7EE6-4342-B048-85BDC9FD1C3A}</a:tableStyleId>
              </a:tblPr>
              <a:tblGrid>
                <a:gridCol w="779145"/>
                <a:gridCol w="1356995"/>
                <a:gridCol w="2316480"/>
              </a:tblGrid>
              <a:tr h="210185">
                <a:tc gridSpan="2">
                  <a:txBody>
                    <a:bodyPr/>
                    <a:lstStyle/>
                    <a:p>
                      <a:pPr algn="ctr">
                        <a:spcAft>
                          <a:spcPts val="0"/>
                        </a:spcAft>
                      </a:pPr>
                      <a:r>
                        <a:rPr lang="en-US" sz="1200" dirty="0">
                          <a:effectLst/>
                        </a:rPr>
                        <a:t>Type</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Dobot Mooz</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3685">
                <a:tc rowSpan="4">
                  <a:txBody>
                    <a:bodyPr/>
                    <a:lstStyle/>
                    <a:p>
                      <a:pPr algn="ctr">
                        <a:spcAft>
                          <a:spcPts val="0"/>
                        </a:spcAft>
                      </a:pPr>
                      <a:r>
                        <a:rPr lang="en-US" altLang="zh-CN" sz="1000">
                          <a:solidFill>
                            <a:srgbClr val="000000"/>
                          </a:solidFill>
                          <a:effectLst/>
                          <a:ea typeface="宋体" panose="02010600030101010101" pitchFamily="2" charset="-122"/>
                          <a:cs typeface="宋体" panose="02010600030101010101" pitchFamily="2" charset="-122"/>
                        </a:rPr>
                        <a:t>Parameters</a:t>
                      </a:r>
                      <a:endParaRPr lang="en-US" altLang="zh-CN" sz="10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Overall Dimensions</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285 * 285 * 318mm</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264795">
                <a:tc vMerge="1">
                  <a:tcP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Adapter Input</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100-240V~50/60Hz, 1.8Amax</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271780">
                <a:tc vMerge="1">
                  <a:tcP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Adapter Output</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-12V~6.5A</a:t>
                      </a:r>
                      <a:endParaRPr lang="en-US" sz="1200">
                        <a:effectLst/>
                      </a:endParaRPr>
                    </a:p>
                  </a:txBody>
                  <a:tcPr marL="0" marR="0" marT="0" marB="0" anchor="ctr"/>
                </a:tc>
              </a:tr>
              <a:tr h="473710">
                <a:tc vMerge="1">
                  <a:tcP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Main Material</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aircraft-grade aluminum</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269875">
                <a:tc rowSpan="7">
                  <a:txBody>
                    <a:bodyPr/>
                    <a:lstStyle/>
                    <a:p>
                      <a:pPr algn="ctr">
                        <a:spcAft>
                          <a:spcPts val="0"/>
                        </a:spcAft>
                      </a:pPr>
                      <a:r>
                        <a:rPr lang="zh-CN" sz="1000">
                          <a:solidFill>
                            <a:srgbClr val="000000"/>
                          </a:solidFill>
                          <a:effectLst/>
                          <a:ea typeface="宋体" panose="02010600030101010101" pitchFamily="2" charset="-122"/>
                          <a:cs typeface="宋体" panose="02010600030101010101" pitchFamily="2" charset="-122"/>
                        </a:rPr>
                        <a:t>3D Printing</a:t>
                      </a:r>
                      <a:endParaRPr lang="zh-CN" sz="10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Nozzle Diameter</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0.4 mm</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268605">
                <a:tc vMerge="1">
                  <a:tcP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Layer Resolution</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0.05~0.3 mm</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361315">
                <a:tc vMerge="1">
                  <a:tcP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Nozzle Temperature</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190~260℃</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549275">
                <a:tc vMerge="1">
                  <a:tcP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Heated bed Temperature</a:t>
                      </a:r>
                      <a:endParaRPr lang="zh-CN" sz="12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50~100℃</a:t>
                      </a:r>
                      <a:endParaRPr lang="zh-CN" sz="12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267970">
                <a:tc vMerge="1">
                  <a:tcP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Forming Size</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X130 * Y130 * Z130mm</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269875">
                <a:tc vMerge="1">
                  <a:tcP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Printing Speed</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10~80mm/s</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66395">
                <a:tc vMerge="1">
                  <a:tcP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Applicable Materials</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200">
                          <a:solidFill>
                            <a:srgbClr val="000000"/>
                          </a:solidFill>
                          <a:effectLst/>
                          <a:ea typeface="宋体" panose="02010600030101010101" pitchFamily="2" charset="-122"/>
                          <a:cs typeface="宋体" panose="02010600030101010101" pitchFamily="2" charset="-122"/>
                        </a:rPr>
                        <a:t>PLA, ABS , PC , FLEX</a:t>
                      </a:r>
                      <a:endParaRPr lang="zh-CN" sz="1200">
                        <a:solidFill>
                          <a:srgbClr val="000000"/>
                        </a:solidFill>
                        <a:effectLst/>
                        <a:ea typeface="宋体" panose="02010600030101010101" pitchFamily="2" charset="-122"/>
                        <a:cs typeface="宋体" panose="02010600030101010101" pitchFamily="2" charset="-122"/>
                      </a:endParaRPr>
                    </a:p>
                  </a:txBody>
                  <a:tcPr marL="0" marR="0" marT="0" marB="0" anchor="ctr"/>
                </a:tc>
              </a:tr>
              <a:tr h="366395">
                <a:tc rowSpan="3">
                  <a:txBody>
                    <a:bodyPr/>
                    <a:p>
                      <a:pPr algn="ctr">
                        <a:spcAft>
                          <a:spcPts val="0"/>
                        </a:spcAft>
                        <a:buNone/>
                      </a:pPr>
                      <a:endParaRPr lang="zh-CN" altLang="zh-CN" sz="1000">
                        <a:solidFill>
                          <a:srgbClr val="000000"/>
                        </a:solidFill>
                        <a:ea typeface="宋体" panose="02010600030101010101" pitchFamily="2" charset="-122"/>
                        <a:sym typeface="Arial" panose="020B0604020202020204" pitchFamily="34" charset="0"/>
                      </a:endParaRPr>
                    </a:p>
                    <a:p>
                      <a:pPr algn="ctr">
                        <a:spcAft>
                          <a:spcPts val="0"/>
                        </a:spcAft>
                        <a:buNone/>
                      </a:pPr>
                      <a:endParaRPr lang="zh-CN" altLang="zh-CN" sz="1000">
                        <a:solidFill>
                          <a:srgbClr val="000000"/>
                        </a:solidFill>
                        <a:ea typeface="宋体" panose="02010600030101010101" pitchFamily="2" charset="-122"/>
                        <a:sym typeface="Arial" panose="020B0604020202020204" pitchFamily="34" charset="0"/>
                      </a:endParaRPr>
                    </a:p>
                    <a:p>
                      <a:pPr algn="ctr">
                        <a:spcAft>
                          <a:spcPts val="0"/>
                        </a:spcAft>
                        <a:buNone/>
                      </a:pPr>
                      <a:endParaRPr lang="zh-CN" altLang="zh-CN" sz="1000">
                        <a:solidFill>
                          <a:srgbClr val="000000"/>
                        </a:solidFill>
                        <a:ea typeface="宋体" panose="02010600030101010101" pitchFamily="2" charset="-122"/>
                        <a:sym typeface="Arial" panose="020B0604020202020204" pitchFamily="34" charset="0"/>
                      </a:endParaRPr>
                    </a:p>
                    <a:p>
                      <a:pPr algn="ctr">
                        <a:spcAft>
                          <a:spcPts val="0"/>
                        </a:spcAft>
                        <a:buNone/>
                      </a:pPr>
                      <a:r>
                        <a:rPr lang="zh-CN" altLang="zh-CN" sz="1000">
                          <a:solidFill>
                            <a:srgbClr val="000000"/>
                          </a:solidFill>
                          <a:ea typeface="宋体" panose="02010600030101010101" pitchFamily="2" charset="-122"/>
                          <a:sym typeface="Arial" panose="020B0604020202020204" pitchFamily="34" charset="0"/>
                        </a:rPr>
                        <a:t>Laser Engraving</a:t>
                      </a:r>
                      <a:endParaRPr lang="zh-CN" altLang="zh-CN" sz="1000">
                        <a:solidFill>
                          <a:srgbClr val="000000"/>
                        </a:solidFill>
                        <a:ea typeface="宋体" panose="02010600030101010101" pitchFamily="2" charset="-122"/>
                        <a:sym typeface="Arial" panose="020B0604020202020204" pitchFamily="34" charset="0"/>
                      </a:endParaRPr>
                    </a:p>
                    <a:p>
                      <a:pPr algn="ctr">
                        <a:spcAft>
                          <a:spcPts val="0"/>
                        </a:spcAft>
                        <a:buNone/>
                      </a:pPr>
                      <a:endParaRPr lang="zh-CN" altLang="en-US" sz="1000">
                        <a:solidFill>
                          <a:srgbClr val="000000"/>
                        </a:solidFill>
                        <a:effectLst/>
                        <a:ea typeface="宋体" panose="02010600030101010101" pitchFamily="2" charset="-122"/>
                        <a:cs typeface="宋体" panose="02010600030101010101" pitchFamily="2" charset="-122"/>
                      </a:endParaRPr>
                    </a:p>
                  </a:txBody>
                  <a:tcP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Working Range</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X130 * Y130mm</a:t>
                      </a:r>
                      <a:endParaRPr lang="zh-CN" sz="12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65760">
                <a:tc vMerge="1">
                  <a:tcP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Supported Materials</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wood, paper products, some plastics, leather, etc.</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66395">
                <a:tc vMerge="1">
                  <a:tcP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Laser Power</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sz="1200">
                          <a:solidFill>
                            <a:srgbClr val="000000"/>
                          </a:solidFill>
                          <a:effectLst/>
                          <a:ea typeface="宋体" panose="02010600030101010101" pitchFamily="2" charset="-122"/>
                          <a:cs typeface="宋体" panose="02010600030101010101" pitchFamily="2" charset="-122"/>
                          <a:sym typeface="+mn-ea"/>
                        </a:rPr>
                        <a:t>0.5/1.6W (optional)</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96875">
                <a:tc rowSpan="4">
                  <a:txBody>
                    <a:bodyPr/>
                    <a:p>
                      <a:pPr algn="ctr">
                        <a:spcAft>
                          <a:spcPts val="0"/>
                        </a:spcAft>
                        <a:buNone/>
                      </a:pPr>
                      <a:endParaRPr lang="zh-CN" sz="10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endParaRPr lang="zh-CN" sz="10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endParaRPr lang="zh-CN" sz="10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endParaRPr lang="zh-CN" sz="1000">
                        <a:solidFill>
                          <a:srgbClr val="000000"/>
                        </a:solidFill>
                        <a:effectLst/>
                        <a:ea typeface="宋体" panose="02010600030101010101" pitchFamily="2" charset="-122"/>
                        <a:cs typeface="宋体" panose="02010600030101010101" pitchFamily="2" charset="-122"/>
                        <a:sym typeface="+mn-ea"/>
                      </a:endParaRPr>
                    </a:p>
                    <a:p>
                      <a:pPr algn="ctr">
                        <a:spcAft>
                          <a:spcPts val="0"/>
                        </a:spcAft>
                        <a:buNone/>
                      </a:pPr>
                      <a:r>
                        <a:rPr lang="zh-CN" sz="1000">
                          <a:solidFill>
                            <a:srgbClr val="000000"/>
                          </a:solidFill>
                          <a:effectLst/>
                          <a:ea typeface="宋体" panose="02010600030101010101" pitchFamily="2" charset="-122"/>
                          <a:cs typeface="宋体" panose="02010600030101010101" pitchFamily="2" charset="-122"/>
                          <a:sym typeface="+mn-ea"/>
                        </a:rPr>
                        <a:t>CNC Carving</a:t>
                      </a:r>
                      <a:endParaRPr lang="zh-CN" altLang="en-US" sz="1000">
                        <a:solidFill>
                          <a:srgbClr val="000000"/>
                        </a:solidFill>
                        <a:effectLst/>
                        <a:ea typeface="宋体" panose="02010600030101010101" pitchFamily="2" charset="-122"/>
                        <a:cs typeface="宋体" panose="02010600030101010101" pitchFamily="2" charset="-122"/>
                      </a:endParaRPr>
                    </a:p>
                  </a:txBody>
                  <a:tcP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Spindle idle Speed</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12000rpm Max</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66395">
                <a:tc vMerge="1">
                  <a:tcP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Clamping Range of CNC Chuck</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0~4mm</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65760">
                <a:tc vMerge="1">
                  <a:tcP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Size of Standard CNC Bit</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3.175mm * 0.3mm * 30° flat bottom sharp cutter</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r h="366395">
                <a:tc vMerge="1">
                  <a:tcP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Supported Materials</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zh-CN" altLang="en-US" sz="1200">
                          <a:solidFill>
                            <a:srgbClr val="000000"/>
                          </a:solidFill>
                          <a:effectLst/>
                          <a:ea typeface="宋体" panose="02010600030101010101" pitchFamily="2" charset="-122"/>
                          <a:cs typeface="宋体" panose="02010600030101010101" pitchFamily="2" charset="-122"/>
                        </a:rPr>
                        <a:t>wood, plastics, PCB boards and most non-metallic materials</a:t>
                      </a:r>
                      <a:endParaRPr lang="zh-CN" alt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bl>
          </a:graphicData>
        </a:graphic>
      </p:graphicFrame>
      <p:pic>
        <p:nvPicPr>
          <p:cNvPr id="11" name="内容占位符 10" descr="4"/>
          <p:cNvPicPr>
            <a:picLocks noChangeAspect="1"/>
          </p:cNvPicPr>
          <p:nvPr>
            <p:ph idx="1"/>
          </p:nvPr>
        </p:nvPicPr>
        <p:blipFill>
          <a:blip r:embed="rId1"/>
          <a:stretch>
            <a:fillRect/>
          </a:stretch>
        </p:blipFill>
        <p:spPr>
          <a:xfrm>
            <a:off x="8154670" y="1912620"/>
            <a:ext cx="3108325" cy="34912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微信图片_20171019154509"/>
          <p:cNvPicPr>
            <a:picLocks noGrp="1" noChangeAspect="1"/>
          </p:cNvPicPr>
          <p:nvPr>
            <p:ph idx="1"/>
          </p:nvPr>
        </p:nvPicPr>
        <p:blipFill>
          <a:blip r:embed="rId1"/>
          <a:stretch>
            <a:fillRect/>
          </a:stretch>
        </p:blipFill>
        <p:spPr>
          <a:xfrm>
            <a:off x="8156141" y="302706"/>
            <a:ext cx="3888740" cy="3342005"/>
          </a:xfrm>
          <a:prstGeom prst="rect">
            <a:avLst/>
          </a:prstGeom>
        </p:spPr>
      </p:pic>
      <p:sp>
        <p:nvSpPr>
          <p:cNvPr id="2" name="文本框 1"/>
          <p:cNvSpPr txBox="1"/>
          <p:nvPr/>
        </p:nvSpPr>
        <p:spPr>
          <a:xfrm>
            <a:off x="4888712" y="946114"/>
            <a:ext cx="3267429" cy="52322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DOBOT-Magician</a:t>
            </a:r>
            <a:endParaRPr lang="zh-CN" altLang="en-US" sz="2800" dirty="0">
              <a:latin typeface="微软雅黑" panose="020B0503020204020204" charset="-122"/>
              <a:ea typeface="微软雅黑" panose="020B0503020204020204" charset="-122"/>
            </a:endParaRPr>
          </a:p>
        </p:txBody>
      </p:sp>
      <p:sp>
        <p:nvSpPr>
          <p:cNvPr id="4" name="文本框 3"/>
          <p:cNvSpPr txBox="1"/>
          <p:nvPr/>
        </p:nvSpPr>
        <p:spPr>
          <a:xfrm>
            <a:off x="5067679" y="2165288"/>
            <a:ext cx="3078129" cy="1354217"/>
          </a:xfrm>
          <a:prstGeom prst="rect">
            <a:avLst/>
          </a:prstGeom>
          <a:noFill/>
        </p:spPr>
        <p:txBody>
          <a:bodyPr wrap="square" rtlCol="0">
            <a:spAutoFit/>
          </a:bodyPr>
          <a:lstStyle/>
          <a:p>
            <a:r>
              <a:rPr lang="en-US" altLang="zh-CN" b="1" dirty="0">
                <a:latin typeface="微软雅黑" panose="020B0503020204020204" charset="-122"/>
                <a:ea typeface="微软雅黑" panose="020B0503020204020204" charset="-122"/>
              </a:rPr>
              <a:t>F</a:t>
            </a:r>
            <a:r>
              <a:rPr lang="en-US" altLang="zh-CN" b="1" dirty="0" smtClean="0">
                <a:latin typeface="微软雅黑" panose="020B0503020204020204" charset="-122"/>
                <a:ea typeface="微软雅黑" panose="020B0503020204020204" charset="-122"/>
              </a:rPr>
              <a:t>eatures </a:t>
            </a:r>
            <a:r>
              <a:rPr lang="zh-CN" altLang="en-US" b="1" dirty="0" smtClean="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Multi-function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A</a:t>
            </a:r>
            <a:r>
              <a:rPr lang="en-US" altLang="zh-CN" sz="1600" dirty="0" smtClean="0">
                <a:latin typeface="微软雅黑" panose="020B0503020204020204" charset="-122"/>
                <a:ea typeface="微软雅黑" panose="020B0503020204020204" charset="-122"/>
              </a:rPr>
              <a:t>bundant interface</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Rapid </a:t>
            </a:r>
            <a:r>
              <a:rPr lang="en-US" altLang="zh-CN" sz="1600" dirty="0" smtClean="0">
                <a:latin typeface="微软雅黑" panose="020B0503020204020204" charset="-122"/>
                <a:ea typeface="微软雅黑" panose="020B0503020204020204" charset="-122"/>
              </a:rPr>
              <a:t>deployment</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Highly cost-effective</a:t>
            </a:r>
            <a:endParaRPr lang="en-US" altLang="zh-CN" sz="1600" dirty="0">
              <a:latin typeface="微软雅黑" panose="020B0503020204020204" charset="-122"/>
              <a:ea typeface="微软雅黑" panose="020B0503020204020204" charset="-122"/>
            </a:endParaRPr>
          </a:p>
        </p:txBody>
      </p:sp>
      <p:sp>
        <p:nvSpPr>
          <p:cNvPr id="3" name="矩形 2"/>
          <p:cNvSpPr/>
          <p:nvPr/>
        </p:nvSpPr>
        <p:spPr>
          <a:xfrm>
            <a:off x="5073469" y="4513399"/>
            <a:ext cx="6144678" cy="1661993"/>
          </a:xfrm>
          <a:prstGeom prst="rect">
            <a:avLst/>
          </a:prstGeom>
        </p:spPr>
        <p:txBody>
          <a:bodyPr wrap="square">
            <a:spAutoFit/>
          </a:bodyPr>
          <a:lstStyle/>
          <a:p>
            <a:r>
              <a:rPr lang="en-US" altLang="zh-CN" b="1" dirty="0" smtClean="0">
                <a:latin typeface="微软雅黑" panose="020B0503020204020204" charset="-122"/>
                <a:ea typeface="微软雅黑" panose="020B0503020204020204" charset="-122"/>
              </a:rPr>
              <a:t>Typical</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Application</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Scenario </a:t>
            </a:r>
            <a:r>
              <a:rPr lang="zh-CN" altLang="en-US" b="1" dirty="0" smtClean="0">
                <a:latin typeface="微软雅黑" panose="020B0503020204020204" charset="-122"/>
                <a:ea typeface="微软雅黑" panose="020B0503020204020204" charset="-122"/>
                <a:sym typeface="+mn-ea"/>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Guangzhou City </a:t>
            </a:r>
            <a:r>
              <a:rPr lang="en-US" altLang="zh-CN" sz="1600" dirty="0" smtClean="0">
                <a:latin typeface="微软雅黑" panose="020B0503020204020204" charset="-122"/>
                <a:ea typeface="微软雅黑" panose="020B0503020204020204" charset="-122"/>
              </a:rPr>
              <a:t>Transportation card Testing</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Chow </a:t>
            </a:r>
            <a:r>
              <a:rPr lang="en-US" altLang="zh-CN" sz="1600" dirty="0">
                <a:latin typeface="微软雅黑" panose="020B0503020204020204" charset="-122"/>
                <a:ea typeface="微软雅黑" panose="020B0503020204020204" charset="-122"/>
                <a:sym typeface="+mn-ea"/>
              </a:rPr>
              <a:t>Tai Fook </a:t>
            </a:r>
            <a:r>
              <a:rPr lang="en-US" altLang="zh-CN" sz="1600" dirty="0" smtClean="0">
                <a:latin typeface="微软雅黑" panose="020B0503020204020204" charset="-122"/>
                <a:ea typeface="微软雅黑" panose="020B0503020204020204" charset="-122"/>
                <a:sym typeface="+mn-ea"/>
              </a:rPr>
              <a:t>jewelry weighing</a:t>
            </a:r>
            <a:r>
              <a:rPr lang="zh-CN" altLang="en-US" sz="1600" dirty="0" smtClean="0">
                <a:latin typeface="微软雅黑" panose="020B0503020204020204" charset="-122"/>
                <a:ea typeface="微软雅黑" panose="020B0503020204020204" charset="-122"/>
                <a:sym typeface="+mn-ea"/>
              </a:rPr>
              <a:t>、</a:t>
            </a:r>
            <a:r>
              <a:rPr lang="en-US" altLang="zh-CN" sz="1600" dirty="0">
                <a:latin typeface="微软雅黑" panose="020B0503020204020204" charset="-122"/>
                <a:ea typeface="微软雅黑" panose="020B0503020204020204" charset="-122"/>
                <a:sym typeface="+mn-ea"/>
              </a:rPr>
              <a:t> sorting </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Mobile </a:t>
            </a:r>
            <a:r>
              <a:rPr lang="en-US" altLang="zh-CN" sz="1600" dirty="0" smtClean="0">
                <a:latin typeface="微软雅黑" panose="020B0503020204020204" charset="-122"/>
                <a:ea typeface="微软雅黑" panose="020B0503020204020204" charset="-122"/>
                <a:sym typeface="+mn-ea"/>
              </a:rPr>
              <a:t>screen </a:t>
            </a:r>
            <a:r>
              <a:rPr lang="en-US" altLang="zh-CN" sz="1600" dirty="0" smtClean="0">
                <a:latin typeface="微软雅黑" panose="020B0503020204020204" charset="-122"/>
                <a:ea typeface="微软雅黑" panose="020B0503020204020204" charset="-122"/>
              </a:rPr>
              <a:t>assembly</a:t>
            </a:r>
            <a:r>
              <a:rPr lang="en-US" altLang="zh-CN" sz="1600" dirty="0">
                <a:latin typeface="微软雅黑" panose="020B0503020204020204" charset="-122"/>
                <a:ea typeface="微软雅黑" panose="020B0503020204020204" charset="-122"/>
              </a:rPr>
              <a:t> </a:t>
            </a:r>
            <a:r>
              <a:rPr lang="en-US" altLang="zh-CN" sz="1600" dirty="0" smtClean="0">
                <a:latin typeface="微软雅黑" panose="020B0503020204020204" charset="-122"/>
                <a:ea typeface="微软雅黑" panose="020B0503020204020204" charset="-122"/>
              </a:rPr>
              <a:t>Testing</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BOSE</a:t>
            </a:r>
            <a:r>
              <a:rPr lang="en-US" altLang="zh-CN" sz="1600" dirty="0" smtClean="0">
                <a:latin typeface="微软雅黑" panose="020B0503020204020204" charset="-122"/>
                <a:ea typeface="微软雅黑" panose="020B0503020204020204" charset="-122"/>
              </a:rPr>
              <a:t> Hi-fi equipment button testing</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Intelligent commode</a:t>
            </a:r>
            <a:r>
              <a:rPr lang="zh-CN" altLang="en-US" sz="1600" dirty="0" smtClean="0">
                <a:latin typeface="微软雅黑" panose="020B0503020204020204" charset="-122"/>
                <a:ea typeface="微软雅黑" panose="020B0503020204020204" charset="-122"/>
                <a:sym typeface="+mn-ea"/>
              </a:rPr>
              <a:t> </a:t>
            </a:r>
            <a:r>
              <a:rPr lang="en-US" altLang="zh-CN" sz="1600" dirty="0">
                <a:latin typeface="微软雅黑" panose="020B0503020204020204" charset="-122"/>
                <a:ea typeface="微软雅黑" panose="020B0503020204020204" charset="-122"/>
              </a:rPr>
              <a:t>button </a:t>
            </a:r>
            <a:r>
              <a:rPr lang="en-US" altLang="zh-CN" sz="1600" dirty="0" smtClean="0">
                <a:latin typeface="微软雅黑" panose="020B0503020204020204" charset="-122"/>
                <a:ea typeface="微软雅黑" panose="020B0503020204020204" charset="-122"/>
              </a:rPr>
              <a:t>testing</a:t>
            </a:r>
            <a:endParaRPr lang="zh-CN" altLang="en-US" sz="1600" dirty="0">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292687" y="233318"/>
          <a:ext cx="4091771" cy="6401172"/>
        </p:xfrm>
        <a:graphic>
          <a:graphicData uri="http://schemas.openxmlformats.org/drawingml/2006/table">
            <a:tbl>
              <a:tblPr>
                <a:tableStyleId>{5C22544A-7EE6-4342-B048-85BDC9FD1C3A}</a:tableStyleId>
              </a:tblPr>
              <a:tblGrid>
                <a:gridCol w="717689"/>
                <a:gridCol w="1250739"/>
                <a:gridCol w="2123343"/>
              </a:tblGrid>
              <a:tr h="217441">
                <a:tc gridSpan="2">
                  <a:txBody>
                    <a:bodyPr/>
                    <a:lstStyle/>
                    <a:p>
                      <a:pPr algn="ctr">
                        <a:spcAft>
                          <a:spcPts val="0"/>
                        </a:spcAft>
                      </a:pPr>
                      <a:r>
                        <a:rPr lang="en-US" sz="1200" dirty="0">
                          <a:effectLst/>
                        </a:rPr>
                        <a:t>Type</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Dobot Magician</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1028">
                <a:tc gridSpan="2">
                  <a:txBody>
                    <a:bodyPr/>
                    <a:lstStyle/>
                    <a:p>
                      <a:pPr algn="ctr">
                        <a:spcAft>
                          <a:spcPts val="0"/>
                        </a:spcAft>
                      </a:pPr>
                      <a:r>
                        <a:rPr lang="en-US" sz="1200">
                          <a:effectLst/>
                        </a:rPr>
                        <a:t>Controlled Axes</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4</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511">
                <a:tc gridSpan="2">
                  <a:txBody>
                    <a:bodyPr/>
                    <a:lstStyle/>
                    <a:p>
                      <a:pPr algn="ctr">
                        <a:spcAft>
                          <a:spcPts val="0"/>
                        </a:spcAft>
                      </a:pPr>
                      <a:r>
                        <a:rPr lang="en-US" sz="1200">
                          <a:effectLst/>
                        </a:rPr>
                        <a:t>Payload</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0. 5kg</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1028">
                <a:tc gridSpan="2">
                  <a:txBody>
                    <a:bodyPr/>
                    <a:lstStyle/>
                    <a:p>
                      <a:pPr algn="ctr">
                        <a:spcAft>
                          <a:spcPts val="0"/>
                        </a:spcAft>
                      </a:pPr>
                      <a:r>
                        <a:rPr lang="en-US" sz="1200">
                          <a:effectLst/>
                        </a:rPr>
                        <a:t>Max. Reach</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320mm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511">
                <a:tc gridSpan="2">
                  <a:txBody>
                    <a:bodyPr/>
                    <a:lstStyle/>
                    <a:p>
                      <a:pPr algn="ctr">
                        <a:spcAft>
                          <a:spcPts val="0"/>
                        </a:spcAft>
                      </a:pPr>
                      <a:r>
                        <a:rPr lang="en-US" sz="1200">
                          <a:effectLst/>
                        </a:rPr>
                        <a:t>Position Repeatability(Control)</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0. 2mm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1028">
                <a:tc rowSpan="4">
                  <a:txBody>
                    <a:bodyPr/>
                    <a:lstStyle/>
                    <a:p>
                      <a:pPr algn="ctr">
                        <a:spcAft>
                          <a:spcPts val="0"/>
                        </a:spcAft>
                      </a:pPr>
                      <a:r>
                        <a:rPr lang="en-US" sz="1200">
                          <a:effectLst/>
                        </a:rPr>
                        <a:t>Range of</a:t>
                      </a:r>
                      <a:endParaRPr lang="zh-CN" sz="1600">
                        <a:effectLst/>
                      </a:endParaRPr>
                    </a:p>
                    <a:p>
                      <a:pPr algn="ctr">
                        <a:spcAft>
                          <a:spcPts val="0"/>
                        </a:spcAft>
                      </a:pPr>
                      <a:r>
                        <a:rPr lang="en-US" sz="1200">
                          <a:effectLst/>
                        </a:rPr>
                        <a:t>Motion</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J1</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±90°</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511">
                <a:tc vMerge="1">
                  <a:tcPr/>
                </a:tc>
                <a:tc>
                  <a:txBody>
                    <a:bodyPr/>
                    <a:lstStyle/>
                    <a:p>
                      <a:pPr algn="ctr">
                        <a:spcAft>
                          <a:spcPts val="0"/>
                        </a:spcAft>
                      </a:pPr>
                      <a:r>
                        <a:rPr lang="en-US" sz="1200">
                          <a:effectLst/>
                        </a:rPr>
                        <a:t>J2</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0°〜85°</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1028">
                <a:tc vMerge="1">
                  <a:tcPr/>
                </a:tc>
                <a:tc>
                  <a:txBody>
                    <a:bodyPr/>
                    <a:lstStyle/>
                    <a:p>
                      <a:pPr algn="ctr">
                        <a:spcAft>
                          <a:spcPts val="0"/>
                        </a:spcAft>
                      </a:pPr>
                      <a:r>
                        <a:rPr lang="en-US" sz="1200">
                          <a:effectLst/>
                        </a:rPr>
                        <a:t>J3</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-10°〜95°</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vMerge="1">
                  <a:tcPr/>
                </a:tc>
                <a:tc>
                  <a:txBody>
                    <a:bodyPr/>
                    <a:lstStyle/>
                    <a:p>
                      <a:pPr algn="ctr">
                        <a:spcAft>
                          <a:spcPts val="0"/>
                        </a:spcAft>
                      </a:pPr>
                      <a:r>
                        <a:rPr lang="en-US" sz="1200">
                          <a:effectLst/>
                        </a:rPr>
                        <a:t>J4</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±90°</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rowSpan="4">
                  <a:txBody>
                    <a:bodyPr/>
                    <a:lstStyle/>
                    <a:p>
                      <a:pPr algn="ctr">
                        <a:spcAft>
                          <a:spcPts val="0"/>
                        </a:spcAft>
                      </a:pPr>
                      <a:r>
                        <a:rPr lang="en-US" sz="1200">
                          <a:effectLst/>
                        </a:rPr>
                        <a:t>Maximum</a:t>
                      </a:r>
                      <a:endParaRPr lang="zh-CN" sz="1600">
                        <a:effectLst/>
                      </a:endParaRPr>
                    </a:p>
                    <a:p>
                      <a:pPr algn="ctr">
                        <a:spcAft>
                          <a:spcPts val="0"/>
                        </a:spcAft>
                      </a:pPr>
                      <a:r>
                        <a:rPr lang="en-US" sz="1200">
                          <a:effectLst/>
                        </a:rPr>
                        <a:t>Speed</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J1</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160°/s</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vMerge="1">
                  <a:tcPr/>
                </a:tc>
                <a:tc>
                  <a:txBody>
                    <a:bodyPr/>
                    <a:lstStyle/>
                    <a:p>
                      <a:pPr algn="ctr">
                        <a:spcAft>
                          <a:spcPts val="0"/>
                        </a:spcAft>
                      </a:pPr>
                      <a:r>
                        <a:rPr lang="en-US" sz="1200">
                          <a:effectLst/>
                        </a:rPr>
                        <a:t>J2</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160°/s</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vMerge="1">
                  <a:tcPr/>
                </a:tc>
                <a:tc>
                  <a:txBody>
                    <a:bodyPr/>
                    <a:lstStyle/>
                    <a:p>
                      <a:pPr algn="ctr">
                        <a:spcAft>
                          <a:spcPts val="0"/>
                        </a:spcAft>
                      </a:pPr>
                      <a:r>
                        <a:rPr lang="en-US" sz="1200">
                          <a:effectLst/>
                        </a:rPr>
                        <a:t>J3</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160°/s</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vMerge="1">
                  <a:tcPr/>
                </a:tc>
                <a:tc>
                  <a:txBody>
                    <a:bodyPr/>
                    <a:lstStyle/>
                    <a:p>
                      <a:pPr algn="ctr">
                        <a:spcAft>
                          <a:spcPts val="0"/>
                        </a:spcAft>
                      </a:pPr>
                      <a:r>
                        <a:rPr lang="en-US" sz="1200">
                          <a:effectLst/>
                        </a:rPr>
                        <a:t>J4</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effectLst/>
                        </a:rPr>
                        <a:t>300°/s</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gridSpan="2">
                  <a:txBody>
                    <a:bodyPr/>
                    <a:lstStyle/>
                    <a:p>
                      <a:pPr algn="ctr">
                        <a:spcAft>
                          <a:spcPts val="0"/>
                        </a:spcAft>
                      </a:pPr>
                      <a:r>
                        <a:rPr lang="en-US" sz="1200">
                          <a:effectLst/>
                        </a:rPr>
                        <a:t>Power Supply</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a:effectLst/>
                        </a:rPr>
                        <a:t>100-240VAC. 50-60Hz</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gridSpan="2">
                  <a:txBody>
                    <a:bodyPr/>
                    <a:lstStyle/>
                    <a:p>
                      <a:pPr algn="ctr">
                        <a:spcAft>
                          <a:spcPts val="0"/>
                        </a:spcAft>
                      </a:pPr>
                      <a:r>
                        <a:rPr lang="en-US" sz="1200">
                          <a:effectLst/>
                        </a:rPr>
                        <a:t>Control platform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ARM Cortex-M3 + FPGA</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gridSpan="2">
                  <a:txBody>
                    <a:bodyPr/>
                    <a:lstStyle/>
                    <a:p>
                      <a:pPr algn="ctr">
                        <a:spcAft>
                          <a:spcPts val="0"/>
                        </a:spcAft>
                      </a:pPr>
                      <a:r>
                        <a:rPr lang="en-US" sz="1200">
                          <a:effectLst/>
                        </a:rPr>
                        <a:t>Operating System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7053">
                <a:tc gridSpan="2">
                  <a:txBody>
                    <a:bodyPr/>
                    <a:lstStyle/>
                    <a:p>
                      <a:pPr algn="ctr">
                        <a:spcAft>
                          <a:spcPts val="0"/>
                        </a:spcAft>
                      </a:pPr>
                      <a:r>
                        <a:rPr lang="en-US" sz="1200" dirty="0" smtClean="0">
                          <a:effectLst/>
                        </a:rPr>
                        <a:t>interface</a:t>
                      </a:r>
                      <a:r>
                        <a:rPr lang="en-US" sz="1200" dirty="0">
                          <a:effectLst/>
                        </a:rPr>
                        <a:t> </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a:effectLst/>
                        </a:rPr>
                        <a:t>USB etc.</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1150225">
                <a:tc gridSpan="2">
                  <a:txBody>
                    <a:bodyPr/>
                    <a:lstStyle/>
                    <a:p>
                      <a:pPr algn="ctr">
                        <a:spcAft>
                          <a:spcPts val="0"/>
                        </a:spcAft>
                      </a:pPr>
                      <a:r>
                        <a:rPr lang="en-US" sz="1200">
                          <a:effectLst/>
                        </a:rPr>
                        <a:t>I/O</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l">
                        <a:spcAft>
                          <a:spcPts val="0"/>
                        </a:spcAft>
                      </a:pPr>
                      <a:r>
                        <a:rPr lang="en-US" sz="1200">
                          <a:effectLst/>
                        </a:rPr>
                        <a:t>1. I/O × 10 (Configurable as Analog Input or PWM Output) </a:t>
                      </a:r>
                      <a:endParaRPr lang="zh-CN" sz="1600">
                        <a:effectLst/>
                      </a:endParaRPr>
                    </a:p>
                    <a:p>
                      <a:pPr algn="l">
                        <a:spcAft>
                          <a:spcPts val="0"/>
                        </a:spcAft>
                      </a:pPr>
                      <a:r>
                        <a:rPr lang="en-US" sz="1200">
                          <a:effectLst/>
                        </a:rPr>
                        <a:t>2. Controllable 12V Power output × 4</a:t>
                      </a:r>
                      <a:endParaRPr lang="zh-CN" sz="1600">
                        <a:effectLst/>
                      </a:endParaRPr>
                    </a:p>
                    <a:p>
                      <a:pPr algn="l">
                        <a:spcAft>
                          <a:spcPts val="0"/>
                        </a:spcAft>
                      </a:pPr>
                      <a:r>
                        <a:rPr lang="en-US" sz="1200">
                          <a:effectLst/>
                        </a:rPr>
                        <a:t>3. Communication Interface (UART, Reset, Stop, 12V, 5V and two I/O included)</a:t>
                      </a:r>
                      <a:endParaRPr lang="zh-CN" sz="1600">
                        <a:effectLst/>
                      </a:endParaRPr>
                    </a:p>
                    <a:p>
                      <a:pPr algn="l">
                        <a:spcAft>
                          <a:spcPts val="0"/>
                        </a:spcAft>
                      </a:pPr>
                      <a:r>
                        <a:rPr lang="en-US" sz="1200">
                          <a:effectLst/>
                        </a:rPr>
                        <a:t>4. Stepper × 2</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5569">
                <a:tc gridSpan="2">
                  <a:txBody>
                    <a:bodyPr/>
                    <a:lstStyle/>
                    <a:p>
                      <a:pPr algn="ctr">
                        <a:spcAft>
                          <a:spcPts val="0"/>
                        </a:spcAft>
                      </a:pPr>
                      <a:r>
                        <a:rPr lang="en-US" sz="1200">
                          <a:effectLst/>
                        </a:rPr>
                        <a:t>Software</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err="1">
                          <a:effectLst/>
                        </a:rPr>
                        <a:t>DobotStudio</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93005" y="447040"/>
            <a:ext cx="4071620" cy="52197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DOBOT-Sliding Rail Kit</a:t>
            </a:r>
            <a:endParaRPr lang="zh-CN" altLang="en-US" sz="2800" dirty="0">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245745" y="1386205"/>
          <a:ext cx="4747260" cy="4608195"/>
        </p:xfrm>
        <a:graphic>
          <a:graphicData uri="http://schemas.openxmlformats.org/drawingml/2006/table">
            <a:tbl>
              <a:tblPr>
                <a:tableStyleId>{5C22544A-7EE6-4342-B048-85BDC9FD1C3A}</a:tableStyleId>
              </a:tblPr>
              <a:tblGrid>
                <a:gridCol w="2284095"/>
                <a:gridCol w="2463165"/>
              </a:tblGrid>
              <a:tr h="318770">
                <a:tc>
                  <a:txBody>
                    <a:bodyPr/>
                    <a:lstStyle/>
                    <a:p>
                      <a:pPr algn="ctr">
                        <a:spcAft>
                          <a:spcPts val="0"/>
                        </a:spcAft>
                      </a:pPr>
                      <a:r>
                        <a:rPr lang="en-US" sz="1600" dirty="0">
                          <a:effectLst/>
                        </a:rPr>
                        <a:t>Type</a:t>
                      </a:r>
                      <a:endParaRPr lang="en-US"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altLang="zh-CN" sz="1600">
                          <a:solidFill>
                            <a:srgbClr val="000000"/>
                          </a:solidFill>
                          <a:effectLst/>
                          <a:ea typeface="宋体" panose="02010600030101010101" pitchFamily="2" charset="-122"/>
                          <a:cs typeface="宋体" panose="02010600030101010101" pitchFamily="2" charset="-122"/>
                        </a:rPr>
                        <a:t>Sliding  Rail Kit</a:t>
                      </a:r>
                      <a:endParaRPr lang="en-US" altLang="zh-CN" sz="1600">
                        <a:solidFill>
                          <a:srgbClr val="000000"/>
                        </a:solidFill>
                        <a:effectLst/>
                        <a:ea typeface="宋体" panose="02010600030101010101" pitchFamily="2" charset="-122"/>
                        <a:cs typeface="宋体" panose="02010600030101010101" pitchFamily="2" charset="-122"/>
                      </a:endParaRPr>
                    </a:p>
                  </a:txBody>
                  <a:tcPr marL="0" marR="0" marT="0" marB="0" anchor="ctr"/>
                </a:tc>
              </a:tr>
              <a:tr h="413385">
                <a:tc>
                  <a:txBody>
                    <a:bodyPr/>
                    <a:lstStyle/>
                    <a:p>
                      <a:pPr algn="ctr">
                        <a:spcAft>
                          <a:spcPts val="0"/>
                        </a:spcAft>
                      </a:pPr>
                      <a:r>
                        <a:rPr lang="en-US" altLang="zh-CN" sz="1600">
                          <a:solidFill>
                            <a:srgbClr val="000000"/>
                          </a:solidFill>
                          <a:effectLst/>
                          <a:ea typeface="宋体" panose="02010600030101010101" pitchFamily="2" charset="-122"/>
                          <a:cs typeface="宋体" panose="02010600030101010101" pitchFamily="2" charset="-122"/>
                        </a:rPr>
                        <a:t>Effective Distance</a:t>
                      </a:r>
                      <a:endParaRPr lang="en-US" altLang="zh-CN" sz="16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600">
                          <a:effectLst/>
                        </a:rPr>
                        <a:t>1000m</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99415">
                <a:tc>
                  <a:txBody>
                    <a:bodyPr/>
                    <a:lstStyle/>
                    <a:p>
                      <a:pPr algn="ctr">
                        <a:spcAft>
                          <a:spcPts val="0"/>
                        </a:spcAft>
                      </a:pPr>
                      <a:r>
                        <a:rPr lang="en-US" sz="1600">
                          <a:effectLst/>
                        </a:rPr>
                        <a:t>Payload</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600">
                          <a:effectLst/>
                        </a:rPr>
                        <a:t>5kg</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413385">
                <a:tc>
                  <a:txBody>
                    <a:bodyPr/>
                    <a:lstStyle/>
                    <a:p>
                      <a:pPr algn="ctr">
                        <a:spcAft>
                          <a:spcPts val="0"/>
                        </a:spcAft>
                      </a:pPr>
                      <a:r>
                        <a:rPr lang="en-US" sz="1600">
                          <a:effectLst/>
                        </a:rPr>
                        <a:t>Max. Speed</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600">
                          <a:effectLst/>
                        </a:rPr>
                        <a:t>150mm/s</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400050">
                <a:tc>
                  <a:txBody>
                    <a:bodyPr/>
                    <a:lstStyle/>
                    <a:p>
                      <a:pPr algn="ctr">
                        <a:spcAft>
                          <a:spcPts val="0"/>
                        </a:spcAft>
                      </a:pPr>
                      <a:r>
                        <a:rPr lang="en-US" sz="1600">
                          <a:effectLst/>
                        </a:rPr>
                        <a:t>Maximum Acceleration</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600">
                          <a:effectLst/>
                        </a:rPr>
                        <a:t>150mm/S2</a:t>
                      </a:r>
                      <a:endParaRPr lang="en-US"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513080">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Repeat positioning accuracy</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600" dirty="0">
                          <a:solidFill>
                            <a:srgbClr val="000000"/>
                          </a:solidFill>
                          <a:effectLst/>
                          <a:ea typeface="宋体" panose="02010600030101010101" pitchFamily="2" charset="-122"/>
                          <a:cs typeface="宋体" panose="02010600030101010101" pitchFamily="2" charset="-122"/>
                        </a:rPr>
                        <a:t>0.01mm</a:t>
                      </a:r>
                      <a:endParaRPr lang="zh-CN" sz="1600" dirty="0">
                        <a:solidFill>
                          <a:srgbClr val="000000"/>
                        </a:solidFill>
                        <a:effectLst/>
                        <a:ea typeface="宋体" panose="02010600030101010101" pitchFamily="2" charset="-122"/>
                        <a:cs typeface="宋体" panose="02010600030101010101" pitchFamily="2" charset="-122"/>
                      </a:endParaRPr>
                    </a:p>
                  </a:txBody>
                  <a:tcPr marL="0" marR="0" marT="0" marB="0" anchor="ctr"/>
                </a:tc>
              </a:tr>
              <a:tr h="513715">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Absolute positioning accuracy</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0.25mm</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r>
              <a:tr h="407035">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Net Weight</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4.7KG</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r>
              <a:tr h="715645">
                <a:tc>
                  <a:txBody>
                    <a:bodyPr/>
                    <a:lstStyle/>
                    <a:p>
                      <a:pPr algn="ctr">
                        <a:spcAft>
                          <a:spcPts val="0"/>
                        </a:spcAft>
                      </a:pPr>
                      <a:r>
                        <a:rPr lang="zh-CN" sz="1600" dirty="0">
                          <a:solidFill>
                            <a:srgbClr val="000000"/>
                          </a:solidFill>
                          <a:effectLst/>
                          <a:ea typeface="宋体" panose="02010600030101010101" pitchFamily="2" charset="-122"/>
                          <a:cs typeface="宋体" panose="02010600030101010101" pitchFamily="2" charset="-122"/>
                        </a:rPr>
                        <a:t>Weight (including packing)</a:t>
                      </a:r>
                      <a:endParaRPr lang="zh-CN" sz="1600" dirty="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7.23KG</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r>
              <a:tr h="513715">
                <a:tc>
                  <a:txBody>
                    <a:bodyPr/>
                    <a:lstStyle/>
                    <a:p>
                      <a:pPr algn="ctr">
                        <a:spcAft>
                          <a:spcPts val="0"/>
                        </a:spcAft>
                      </a:pPr>
                      <a:r>
                        <a:rPr lang="zh-CN" sz="1600">
                          <a:solidFill>
                            <a:srgbClr val="000000"/>
                          </a:solidFill>
                          <a:effectLst/>
                          <a:ea typeface="宋体" panose="02010600030101010101" pitchFamily="2" charset="-122"/>
                          <a:cs typeface="宋体" panose="02010600030101010101" pitchFamily="2" charset="-122"/>
                        </a:rPr>
                        <a:t>Dimension(Lenth × Width × Height)</a:t>
                      </a:r>
                      <a:endParaRPr lang="zh-CN" sz="16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600" dirty="0">
                          <a:solidFill>
                            <a:srgbClr val="000000"/>
                          </a:solidFill>
                          <a:effectLst/>
                          <a:ea typeface="宋体" panose="02010600030101010101" pitchFamily="2" charset="-122"/>
                          <a:cs typeface="宋体" panose="02010600030101010101" pitchFamily="2" charset="-122"/>
                        </a:rPr>
                        <a:t>1320mm × 120mm × 55mm</a:t>
                      </a:r>
                      <a:endParaRPr lang="zh-CN" sz="1600" dirty="0">
                        <a:solidFill>
                          <a:srgbClr val="000000"/>
                        </a:solidFill>
                        <a:effectLst/>
                        <a:ea typeface="宋体" panose="02010600030101010101" pitchFamily="2" charset="-122"/>
                        <a:cs typeface="宋体" panose="02010600030101010101" pitchFamily="2" charset="-122"/>
                      </a:endParaRPr>
                    </a:p>
                  </a:txBody>
                  <a:tcPr marL="0" marR="0" marT="0" marB="0" anchor="ctr"/>
                </a:tc>
              </a:tr>
            </a:tbl>
          </a:graphicData>
        </a:graphic>
      </p:graphicFrame>
      <p:pic>
        <p:nvPicPr>
          <p:cNvPr id="10" name="内容占位符 9" descr="1"/>
          <p:cNvPicPr>
            <a:picLocks noChangeAspect="1"/>
          </p:cNvPicPr>
          <p:nvPr>
            <p:ph idx="1"/>
          </p:nvPr>
        </p:nvPicPr>
        <p:blipFill>
          <a:blip r:embed="rId1"/>
          <a:stretch>
            <a:fillRect/>
          </a:stretch>
        </p:blipFill>
        <p:spPr>
          <a:xfrm>
            <a:off x="5909310" y="1248410"/>
            <a:ext cx="4290060" cy="2745740"/>
          </a:xfrm>
          <a:prstGeom prst="rect">
            <a:avLst/>
          </a:prstGeom>
        </p:spPr>
      </p:pic>
      <p:sp>
        <p:nvSpPr>
          <p:cNvPr id="11" name="文本框 10"/>
          <p:cNvSpPr txBox="1"/>
          <p:nvPr/>
        </p:nvSpPr>
        <p:spPr>
          <a:xfrm>
            <a:off x="5323840" y="4114800"/>
            <a:ext cx="5830570" cy="2030095"/>
          </a:xfrm>
          <a:prstGeom prst="rect">
            <a:avLst/>
          </a:prstGeom>
          <a:noFill/>
        </p:spPr>
        <p:txBody>
          <a:bodyPr wrap="square" rtlCol="0" anchor="t">
            <a:spAutoFit/>
          </a:bodyPr>
          <a:p>
            <a:r>
              <a:rPr lang="zh-CN" altLang="en-US"/>
              <a:t>Make your robot go further</a:t>
            </a:r>
            <a:endParaRPr lang="zh-CN" altLang="en-US"/>
          </a:p>
          <a:p>
            <a:endParaRPr lang="zh-CN" altLang="en-US"/>
          </a:p>
          <a:p>
            <a:r>
              <a:rPr lang="zh-CN" altLang="en-US"/>
              <a:t>1 more meter working range brings you endless possibilities!With the sliding rail kit, the working space of Dobot Magician can be fully extended. It can do large-scale tasks, such as long-distance picking and placing, a large range of writing, drawing or laser engraving.</a:t>
            </a: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93005" y="447040"/>
            <a:ext cx="4071620" cy="52197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DOBOT-Conveyor Belt </a:t>
            </a:r>
            <a:endParaRPr lang="zh-CN" altLang="en-US" sz="2800" dirty="0">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171450" y="619125"/>
          <a:ext cx="4562475" cy="5788025"/>
        </p:xfrm>
        <a:graphic>
          <a:graphicData uri="http://schemas.openxmlformats.org/drawingml/2006/table">
            <a:tbl>
              <a:tblPr>
                <a:tableStyleId>{5C22544A-7EE6-4342-B048-85BDC9FD1C3A}</a:tableStyleId>
              </a:tblPr>
              <a:tblGrid>
                <a:gridCol w="2195195"/>
                <a:gridCol w="2367280"/>
              </a:tblGrid>
              <a:tr h="289560">
                <a:tc>
                  <a:txBody>
                    <a:bodyPr/>
                    <a:lstStyle/>
                    <a:p>
                      <a:pPr algn="ctr">
                        <a:spcAft>
                          <a:spcPts val="0"/>
                        </a:spcAft>
                      </a:pPr>
                      <a:r>
                        <a:rPr lang="en-US" sz="1400" dirty="0">
                          <a:effectLst/>
                        </a:rPr>
                        <a:t>Type</a:t>
                      </a:r>
                      <a:endParaRPr lang="en-US" sz="1400" dirty="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Conveyor Belt</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r>
              <a:tr h="375285">
                <a:tc>
                  <a:txBody>
                    <a:bodyPr/>
                    <a:lstStyle/>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Effective Distance</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a:effectLst/>
                        </a:rPr>
                        <a:t>600m</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r>
              <a:tr h="362585">
                <a:tc>
                  <a:txBody>
                    <a:bodyPr/>
                    <a:lstStyle/>
                    <a:p>
                      <a:pPr algn="ctr">
                        <a:spcAft>
                          <a:spcPts val="0"/>
                        </a:spcAft>
                      </a:pPr>
                      <a:r>
                        <a:rPr lang="en-US" sz="1400">
                          <a:effectLst/>
                        </a:rPr>
                        <a:t>Payload</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a:solidFill>
                            <a:srgbClr val="000000"/>
                          </a:solidFill>
                          <a:effectLst/>
                          <a:ea typeface="宋体" panose="02010600030101010101" pitchFamily="2" charset="-122"/>
                          <a:cs typeface="宋体" panose="02010600030101010101" pitchFamily="2" charset="-122"/>
                        </a:rPr>
                        <a:t>500g</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r>
              <a:tr h="375285">
                <a:tc>
                  <a:txBody>
                    <a:bodyPr/>
                    <a:lstStyle/>
                    <a:p>
                      <a:pPr algn="ctr">
                        <a:spcAft>
                          <a:spcPts val="0"/>
                        </a:spcAft>
                      </a:pPr>
                      <a:r>
                        <a:rPr lang="en-US" sz="1400">
                          <a:effectLst/>
                        </a:rPr>
                        <a:t>Max. Speed</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a:effectLst/>
                        </a:rPr>
                        <a:t>120mm/s</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r>
              <a:tr h="363220">
                <a:tc>
                  <a:txBody>
                    <a:bodyPr/>
                    <a:lstStyle/>
                    <a:p>
                      <a:pPr algn="ctr">
                        <a:spcAft>
                          <a:spcPts val="0"/>
                        </a:spcAft>
                      </a:pPr>
                      <a:r>
                        <a:rPr lang="en-US" sz="1400">
                          <a:effectLst/>
                        </a:rPr>
                        <a:t>Maximum Acceleration</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a:effectLst/>
                        </a:rPr>
                        <a:t>1150mm/S2</a:t>
                      </a:r>
                      <a:endParaRPr lang="en-US" sz="1400">
                        <a:solidFill>
                          <a:srgbClr val="000000"/>
                        </a:solidFill>
                        <a:effectLst/>
                        <a:ea typeface="宋体" panose="02010600030101010101" pitchFamily="2" charset="-122"/>
                        <a:cs typeface="宋体" panose="02010600030101010101" pitchFamily="2" charset="-122"/>
                      </a:endParaRPr>
                    </a:p>
                  </a:txBody>
                  <a:tcPr marL="0" marR="0" marT="0" marB="0" anchor="ctr"/>
                </a:tc>
              </a:tr>
              <a:tr h="466090">
                <a:tc>
                  <a:txBody>
                    <a:bodyPr/>
                    <a:lstStyle/>
                    <a:p>
                      <a:pPr algn="ctr">
                        <a:spcAft>
                          <a:spcPts val="0"/>
                        </a:spcAft>
                      </a:pPr>
                      <a:r>
                        <a:rPr lang="zh-CN" sz="1400">
                          <a:solidFill>
                            <a:srgbClr val="000000"/>
                          </a:solidFill>
                          <a:effectLst/>
                          <a:ea typeface="宋体" panose="02010600030101010101" pitchFamily="2" charset="-122"/>
                          <a:cs typeface="宋体" panose="02010600030101010101" pitchFamily="2" charset="-122"/>
                        </a:rPr>
                        <a:t>Measurable range</a:t>
                      </a:r>
                      <a:endParaRPr lang="zh-CN"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zh-CN" sz="1400" dirty="0">
                          <a:solidFill>
                            <a:srgbClr val="000000"/>
                          </a:solidFill>
                          <a:effectLst/>
                          <a:ea typeface="宋体" panose="02010600030101010101" pitchFamily="2" charset="-122"/>
                          <a:cs typeface="宋体" panose="02010600030101010101" pitchFamily="2" charset="-122"/>
                        </a:rPr>
                        <a:t>20 ~ 150 mm</a:t>
                      </a:r>
                      <a:endParaRPr lang="zh-CN" sz="1400" dirty="0">
                        <a:solidFill>
                          <a:srgbClr val="000000"/>
                        </a:solidFill>
                        <a:effectLst/>
                        <a:ea typeface="宋体" panose="02010600030101010101" pitchFamily="2" charset="-122"/>
                        <a:cs typeface="宋体" panose="02010600030101010101" pitchFamily="2" charset="-122"/>
                      </a:endParaRPr>
                    </a:p>
                  </a:txBody>
                  <a:tcPr marL="0" marR="0" marT="0" marB="0" anchor="ctr"/>
                </a:tc>
              </a:tr>
              <a:tr h="466725">
                <a:tc>
                  <a:txBody>
                    <a:bodyPr/>
                    <a:p>
                      <a:pPr algn="ctr">
                        <a:spcAft>
                          <a:spcPts val="0"/>
                        </a:spcAft>
                      </a:pPr>
                      <a:r>
                        <a:rPr lang="zh-CN" sz="1400">
                          <a:solidFill>
                            <a:srgbClr val="000000"/>
                          </a:solidFill>
                          <a:effectLst/>
                          <a:ea typeface="宋体" panose="02010600030101010101" pitchFamily="2" charset="-122"/>
                          <a:cs typeface="宋体" panose="02010600030101010101" pitchFamily="2" charset="-122"/>
                        </a:rPr>
                        <a:t>Distance measuring</a:t>
                      </a:r>
                      <a:endParaRPr lang="zh-CN" sz="1400">
                        <a:solidFill>
                          <a:srgbClr val="000000"/>
                        </a:solidFill>
                        <a:effectLst/>
                        <a:ea typeface="宋体" panose="02010600030101010101" pitchFamily="2" charset="-122"/>
                        <a:cs typeface="宋体" panose="02010600030101010101" pitchFamily="2" charset="-122"/>
                      </a:endParaRPr>
                    </a:p>
                    <a:p>
                      <a:pPr algn="ctr">
                        <a:spcAft>
                          <a:spcPts val="0"/>
                        </a:spcAft>
                      </a:pPr>
                      <a:r>
                        <a:rPr lang="zh-CN" sz="1400">
                          <a:solidFill>
                            <a:srgbClr val="000000"/>
                          </a:solidFill>
                          <a:effectLst/>
                          <a:ea typeface="宋体" panose="02010600030101010101" pitchFamily="2" charset="-122"/>
                          <a:cs typeface="宋体" panose="02010600030101010101" pitchFamily="2" charset="-122"/>
                        </a:rPr>
                        <a:t>sensor unit  Signal</a:t>
                      </a:r>
                      <a:endParaRPr lang="zh-CN"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Analog Output</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r>
              <a:tr h="466090">
                <a:tc>
                  <a:txBody>
                    <a:bodyPr/>
                    <a:lstStyle/>
                    <a:p>
                      <a:pPr algn="ctr">
                        <a:spcAft>
                          <a:spcPts val="0"/>
                        </a:spcAft>
                      </a:pPr>
                      <a:r>
                        <a:rPr lang="zh-CN" sz="1400">
                          <a:solidFill>
                            <a:srgbClr val="000000"/>
                          </a:solidFill>
                          <a:effectLst/>
                          <a:ea typeface="宋体" panose="02010600030101010101" pitchFamily="2" charset="-122"/>
                          <a:cs typeface="宋体" panose="02010600030101010101" pitchFamily="2" charset="-122"/>
                        </a:rPr>
                        <a:t>Distance measuring</a:t>
                      </a:r>
                      <a:endParaRPr lang="zh-CN" sz="1400">
                        <a:solidFill>
                          <a:srgbClr val="000000"/>
                        </a:solidFill>
                        <a:effectLst/>
                        <a:ea typeface="宋体" panose="02010600030101010101" pitchFamily="2" charset="-122"/>
                        <a:cs typeface="宋体" panose="02010600030101010101" pitchFamily="2" charset="-122"/>
                      </a:endParaRPr>
                    </a:p>
                    <a:p>
                      <a:pPr algn="ctr">
                        <a:spcAft>
                          <a:spcPts val="0"/>
                        </a:spcAft>
                      </a:pPr>
                      <a:r>
                        <a:rPr lang="zh-CN" sz="1400">
                          <a:solidFill>
                            <a:srgbClr val="000000"/>
                          </a:solidFill>
                          <a:effectLst/>
                          <a:ea typeface="宋体" panose="02010600030101010101" pitchFamily="2" charset="-122"/>
                          <a:cs typeface="宋体" panose="02010600030101010101" pitchFamily="2" charset="-122"/>
                        </a:rPr>
                        <a:t>sensor unit  </a:t>
                      </a:r>
                      <a:r>
                        <a:rPr lang="en-US" altLang="zh-CN" sz="1400">
                          <a:solidFill>
                            <a:srgbClr val="000000"/>
                          </a:solidFill>
                          <a:effectLst/>
                          <a:ea typeface="宋体" panose="02010600030101010101" pitchFamily="2" charset="-122"/>
                          <a:cs typeface="宋体" panose="02010600030101010101" pitchFamily="2" charset="-122"/>
                        </a:rPr>
                        <a:t>Input</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4.5--5.5V</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r>
              <a:tr h="426720">
                <a:tc>
                  <a:txBody>
                    <a:bodyPr/>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Color recognizing </a:t>
                      </a:r>
                      <a:endParaRPr lang="en-US" altLang="zh-CN" sz="1400">
                        <a:solidFill>
                          <a:srgbClr val="000000"/>
                        </a:solidFill>
                        <a:effectLst/>
                        <a:ea typeface="宋体" panose="02010600030101010101" pitchFamily="2" charset="-122"/>
                        <a:cs typeface="宋体" panose="02010600030101010101" pitchFamily="2" charset="-122"/>
                      </a:endParaRPr>
                    </a:p>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sensor unit input</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pPr>
                      <a:r>
                        <a:rPr lang="zh-CN" sz="1400" dirty="0">
                          <a:solidFill>
                            <a:srgbClr val="000000"/>
                          </a:solidFill>
                          <a:effectLst/>
                          <a:ea typeface="宋体" panose="02010600030101010101" pitchFamily="2" charset="-122"/>
                          <a:cs typeface="宋体" panose="02010600030101010101" pitchFamily="2" charset="-122"/>
                          <a:sym typeface="+mn-ea"/>
                        </a:rPr>
                        <a:t>20 ~ 150 mm</a:t>
                      </a:r>
                      <a:endParaRPr lang="zh-CN" sz="14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endParaRPr lang="zh-CN" sz="1400" dirty="0">
                        <a:solidFill>
                          <a:srgbClr val="000000"/>
                        </a:solidFill>
                        <a:effectLst/>
                        <a:ea typeface="宋体" panose="02010600030101010101" pitchFamily="2" charset="-122"/>
                        <a:cs typeface="宋体" panose="02010600030101010101" pitchFamily="2" charset="-122"/>
                        <a:sym typeface="+mn-ea"/>
                      </a:endParaRPr>
                    </a:p>
                  </a:txBody>
                  <a:tcPr marL="0" marR="0" marT="0" marB="0" anchor="ctr"/>
                </a:tc>
              </a:tr>
              <a:tr h="1280160">
                <a:tc>
                  <a:txBody>
                    <a:bodyPr/>
                    <a:lstStyle/>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sym typeface="+mn-ea"/>
                        </a:rPr>
                        <a:t>Color recognizing </a:t>
                      </a:r>
                      <a:endParaRPr lang="en-US" altLang="zh-CN" sz="140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sym typeface="+mn-ea"/>
                        </a:rPr>
                        <a:t>sensor unit input</a:t>
                      </a:r>
                      <a:endParaRPr lang="en-US" altLang="zh-CN" sz="1400">
                        <a:solidFill>
                          <a:srgbClr val="000000"/>
                        </a:solidFill>
                        <a:effectLst/>
                        <a:ea typeface="宋体" panose="02010600030101010101" pitchFamily="2" charset="-122"/>
                        <a:cs typeface="宋体" panose="02010600030101010101" pitchFamily="2" charset="-122"/>
                        <a:sym typeface="+mn-ea"/>
                      </a:endParaRPr>
                    </a:p>
                  </a:txBody>
                  <a:tcPr marL="0" marR="0" marT="0" marB="0" anchor="ctr"/>
                </a:tc>
                <a:tc>
                  <a:txBody>
                    <a:bodyPr/>
                    <a:lstStyle/>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Detectable :</a:t>
                      </a:r>
                      <a:endParaRPr lang="en-US" altLang="zh-CN" sz="1400">
                        <a:solidFill>
                          <a:srgbClr val="000000"/>
                        </a:solidFill>
                        <a:effectLst/>
                        <a:ea typeface="宋体" panose="02010600030101010101" pitchFamily="2" charset="-122"/>
                        <a:cs typeface="宋体" panose="02010600030101010101" pitchFamily="2" charset="-122"/>
                      </a:endParaRPr>
                    </a:p>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non-glowing object</a:t>
                      </a:r>
                      <a:endParaRPr lang="en-US" altLang="zh-CN" sz="1400">
                        <a:solidFill>
                          <a:srgbClr val="000000"/>
                        </a:solidFill>
                        <a:effectLst/>
                        <a:ea typeface="宋体" panose="02010600030101010101" pitchFamily="2" charset="-122"/>
                        <a:cs typeface="宋体" panose="02010600030101010101" pitchFamily="2" charset="-122"/>
                      </a:endParaRPr>
                    </a:p>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 </a:t>
                      </a:r>
                      <a:endParaRPr lang="en-US" altLang="zh-CN" sz="1400">
                        <a:solidFill>
                          <a:srgbClr val="000000"/>
                        </a:solidFill>
                        <a:effectLst/>
                        <a:ea typeface="宋体" panose="02010600030101010101" pitchFamily="2" charset="-122"/>
                        <a:cs typeface="宋体" panose="02010600030101010101" pitchFamily="2" charset="-122"/>
                      </a:endParaRPr>
                    </a:p>
                    <a:p>
                      <a:pPr algn="ctr">
                        <a:spcAft>
                          <a:spcPts val="0"/>
                        </a:spcAft>
                      </a:pPr>
                      <a:endParaRPr lang="en-US" altLang="zh-CN" sz="1400">
                        <a:solidFill>
                          <a:srgbClr val="000000"/>
                        </a:solidFill>
                        <a:effectLst/>
                        <a:ea typeface="宋体" panose="02010600030101010101" pitchFamily="2" charset="-122"/>
                        <a:cs typeface="宋体" panose="02010600030101010101" pitchFamily="2" charset="-122"/>
                      </a:endParaRPr>
                    </a:p>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White LED embedded, on/o controllable</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r>
              <a:tr h="224790">
                <a:tc>
                  <a:txBody>
                    <a:bodyPr/>
                    <a:p>
                      <a:pPr algn="ctr">
                        <a:spcAft>
                          <a:spcPts val="0"/>
                        </a:spcAft>
                        <a:buNone/>
                      </a:pPr>
                      <a:r>
                        <a:rPr lang="en-US" altLang="zh-CN" sz="1400" dirty="0">
                          <a:solidFill>
                            <a:srgbClr val="000000"/>
                          </a:solidFill>
                          <a:effectLst/>
                          <a:ea typeface="宋体" panose="02010600030101010101" pitchFamily="2" charset="-122"/>
                          <a:cs typeface="宋体" panose="02010600030101010101" pitchFamily="2" charset="-122"/>
                        </a:rPr>
                        <a:t>Net Weight</a:t>
                      </a:r>
                      <a:endParaRPr lang="en-US" altLang="zh-CN" sz="1400" dirty="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p>
                      <a:pPr algn="ctr">
                        <a:spcAft>
                          <a:spcPts val="0"/>
                        </a:spcAft>
                        <a:buNone/>
                      </a:pPr>
                      <a:r>
                        <a:rPr lang="en-US" altLang="zh-CN" sz="1400">
                          <a:solidFill>
                            <a:srgbClr val="000000"/>
                          </a:solidFill>
                          <a:effectLst/>
                          <a:ea typeface="宋体" panose="02010600030101010101" pitchFamily="2" charset="-122"/>
                          <a:cs typeface="宋体" panose="02010600030101010101" pitchFamily="2" charset="-122"/>
                        </a:rPr>
                        <a:t>4.2 KG</a:t>
                      </a:r>
                      <a:endParaRPr lang="en-US" altLang="zh-CN" sz="1400">
                        <a:solidFill>
                          <a:srgbClr val="000000"/>
                        </a:solidFill>
                        <a:effectLst/>
                        <a:ea typeface="宋体" panose="02010600030101010101" pitchFamily="2" charset="-122"/>
                        <a:cs typeface="宋体" panose="02010600030101010101" pitchFamily="2" charset="-122"/>
                      </a:endParaRPr>
                    </a:p>
                  </a:txBody>
                  <a:tcPr marL="0" marR="0" marT="0" marB="0" anchor="ctr"/>
                </a:tc>
              </a:tr>
              <a:tr h="224790">
                <a:tc>
                  <a:txBody>
                    <a:bodyPr/>
                    <a:lstStyle/>
                    <a:p>
                      <a:pPr algn="ctr">
                        <a:spcAft>
                          <a:spcPts val="0"/>
                        </a:spcAft>
                      </a:pPr>
                      <a:r>
                        <a:rPr lang="zh-CN" sz="1400" dirty="0">
                          <a:solidFill>
                            <a:srgbClr val="000000"/>
                          </a:solidFill>
                          <a:effectLst/>
                          <a:ea typeface="宋体" panose="02010600030101010101" pitchFamily="2" charset="-122"/>
                          <a:cs typeface="宋体" panose="02010600030101010101" pitchFamily="2" charset="-122"/>
                        </a:rPr>
                        <a:t>Weight (including packing)</a:t>
                      </a:r>
                      <a:endParaRPr lang="zh-CN" sz="1400" dirty="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altLang="zh-CN" sz="1400">
                          <a:solidFill>
                            <a:srgbClr val="000000"/>
                          </a:solidFill>
                          <a:effectLst/>
                          <a:ea typeface="宋体" panose="02010600030101010101" pitchFamily="2" charset="-122"/>
                          <a:cs typeface="宋体" panose="02010600030101010101" pitchFamily="2" charset="-122"/>
                        </a:rPr>
                        <a:t>5</a:t>
                      </a:r>
                      <a:r>
                        <a:rPr lang="zh-CN" sz="1400">
                          <a:solidFill>
                            <a:srgbClr val="000000"/>
                          </a:solidFill>
                          <a:effectLst/>
                          <a:ea typeface="宋体" panose="02010600030101010101" pitchFamily="2" charset="-122"/>
                          <a:cs typeface="宋体" panose="02010600030101010101" pitchFamily="2" charset="-122"/>
                        </a:rPr>
                        <a:t>.3</a:t>
                      </a:r>
                      <a:r>
                        <a:rPr lang="en-US" altLang="zh-CN" sz="1400">
                          <a:solidFill>
                            <a:srgbClr val="000000"/>
                          </a:solidFill>
                          <a:effectLst/>
                          <a:ea typeface="宋体" panose="02010600030101010101" pitchFamily="2" charset="-122"/>
                          <a:cs typeface="宋体" panose="02010600030101010101" pitchFamily="2" charset="-122"/>
                        </a:rPr>
                        <a:t>4 </a:t>
                      </a:r>
                      <a:r>
                        <a:rPr lang="zh-CN" sz="1400">
                          <a:solidFill>
                            <a:srgbClr val="000000"/>
                          </a:solidFill>
                          <a:effectLst/>
                          <a:ea typeface="宋体" panose="02010600030101010101" pitchFamily="2" charset="-122"/>
                          <a:cs typeface="宋体" panose="02010600030101010101" pitchFamily="2" charset="-122"/>
                        </a:rPr>
                        <a:t>KG</a:t>
                      </a:r>
                      <a:endParaRPr lang="zh-CN" sz="1400">
                        <a:solidFill>
                          <a:srgbClr val="000000"/>
                        </a:solidFill>
                        <a:effectLst/>
                        <a:ea typeface="宋体" panose="02010600030101010101" pitchFamily="2" charset="-122"/>
                        <a:cs typeface="宋体" panose="02010600030101010101" pitchFamily="2" charset="-122"/>
                      </a:endParaRPr>
                    </a:p>
                  </a:txBody>
                  <a:tcPr marL="0" marR="0" marT="0" marB="0" anchor="ctr"/>
                </a:tc>
              </a:tr>
              <a:tr h="466725">
                <a:tc>
                  <a:txBody>
                    <a:bodyPr/>
                    <a:lstStyle/>
                    <a:p>
                      <a:pPr algn="ctr">
                        <a:spcAft>
                          <a:spcPts val="0"/>
                        </a:spcAft>
                      </a:pPr>
                      <a:r>
                        <a:rPr lang="zh-CN" sz="1400">
                          <a:solidFill>
                            <a:srgbClr val="000000"/>
                          </a:solidFill>
                          <a:effectLst/>
                          <a:ea typeface="宋体" panose="02010600030101010101" pitchFamily="2" charset="-122"/>
                          <a:cs typeface="宋体" panose="02010600030101010101" pitchFamily="2" charset="-122"/>
                        </a:rPr>
                        <a:t>Dimension(Lenth × Width × Height)</a:t>
                      </a:r>
                      <a:endParaRPr lang="zh-CN" sz="14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altLang="zh-CN" sz="1400" dirty="0">
                          <a:solidFill>
                            <a:srgbClr val="000000"/>
                          </a:solidFill>
                          <a:effectLst/>
                          <a:ea typeface="宋体" panose="02010600030101010101" pitchFamily="2" charset="-122"/>
                          <a:cs typeface="宋体" panose="02010600030101010101" pitchFamily="2" charset="-122"/>
                        </a:rPr>
                        <a:t>70</a:t>
                      </a:r>
                      <a:r>
                        <a:rPr lang="zh-CN" sz="1400" dirty="0">
                          <a:solidFill>
                            <a:srgbClr val="000000"/>
                          </a:solidFill>
                          <a:effectLst/>
                          <a:ea typeface="宋体" panose="02010600030101010101" pitchFamily="2" charset="-122"/>
                          <a:cs typeface="宋体" panose="02010600030101010101" pitchFamily="2" charset="-122"/>
                        </a:rPr>
                        <a:t>0mm × 2</a:t>
                      </a:r>
                      <a:r>
                        <a:rPr lang="en-US" altLang="zh-CN" sz="1400" dirty="0">
                          <a:solidFill>
                            <a:srgbClr val="000000"/>
                          </a:solidFill>
                          <a:effectLst/>
                          <a:ea typeface="宋体" panose="02010600030101010101" pitchFamily="2" charset="-122"/>
                          <a:cs typeface="宋体" panose="02010600030101010101" pitchFamily="2" charset="-122"/>
                        </a:rPr>
                        <a:t>15</a:t>
                      </a:r>
                      <a:r>
                        <a:rPr lang="zh-CN" sz="1400" dirty="0">
                          <a:solidFill>
                            <a:srgbClr val="000000"/>
                          </a:solidFill>
                          <a:effectLst/>
                          <a:ea typeface="宋体" panose="02010600030101010101" pitchFamily="2" charset="-122"/>
                          <a:cs typeface="宋体" panose="02010600030101010101" pitchFamily="2" charset="-122"/>
                        </a:rPr>
                        <a:t>mm × </a:t>
                      </a:r>
                      <a:r>
                        <a:rPr lang="en-US" altLang="zh-CN" sz="1400" dirty="0">
                          <a:solidFill>
                            <a:srgbClr val="000000"/>
                          </a:solidFill>
                          <a:effectLst/>
                          <a:ea typeface="宋体" panose="02010600030101010101" pitchFamily="2" charset="-122"/>
                          <a:cs typeface="宋体" panose="02010600030101010101" pitchFamily="2" charset="-122"/>
                        </a:rPr>
                        <a:t>60</a:t>
                      </a:r>
                      <a:r>
                        <a:rPr lang="zh-CN" sz="1400" dirty="0">
                          <a:solidFill>
                            <a:srgbClr val="000000"/>
                          </a:solidFill>
                          <a:effectLst/>
                          <a:ea typeface="宋体" panose="02010600030101010101" pitchFamily="2" charset="-122"/>
                          <a:cs typeface="宋体" panose="02010600030101010101" pitchFamily="2" charset="-122"/>
                        </a:rPr>
                        <a:t>mm</a:t>
                      </a:r>
                      <a:endParaRPr lang="zh-CN" sz="1400" dirty="0">
                        <a:solidFill>
                          <a:srgbClr val="000000"/>
                        </a:solidFill>
                        <a:effectLst/>
                        <a:ea typeface="宋体" panose="02010600030101010101" pitchFamily="2" charset="-122"/>
                        <a:cs typeface="宋体" panose="02010600030101010101" pitchFamily="2" charset="-122"/>
                      </a:endParaRPr>
                    </a:p>
                  </a:txBody>
                  <a:tcPr marL="0" marR="0" marT="0" marB="0" anchor="ctr"/>
                </a:tc>
              </a:tr>
            </a:tbl>
          </a:graphicData>
        </a:graphic>
      </p:graphicFrame>
      <p:pic>
        <p:nvPicPr>
          <p:cNvPr id="4" name="内容占位符 3" descr="2"/>
          <p:cNvPicPr>
            <a:picLocks noChangeAspect="1"/>
          </p:cNvPicPr>
          <p:nvPr>
            <p:ph idx="1"/>
          </p:nvPr>
        </p:nvPicPr>
        <p:blipFill>
          <a:blip r:embed="rId1"/>
          <a:stretch>
            <a:fillRect/>
          </a:stretch>
        </p:blipFill>
        <p:spPr>
          <a:xfrm>
            <a:off x="6370955" y="1036320"/>
            <a:ext cx="4254500" cy="2825750"/>
          </a:xfrm>
          <a:prstGeom prst="rect">
            <a:avLst/>
          </a:prstGeom>
        </p:spPr>
      </p:pic>
      <p:sp>
        <p:nvSpPr>
          <p:cNvPr id="9" name="文本框 8"/>
          <p:cNvSpPr txBox="1"/>
          <p:nvPr/>
        </p:nvSpPr>
        <p:spPr>
          <a:xfrm>
            <a:off x="4844415" y="3756025"/>
            <a:ext cx="7086600" cy="2030095"/>
          </a:xfrm>
          <a:prstGeom prst="rect">
            <a:avLst/>
          </a:prstGeom>
          <a:noFill/>
        </p:spPr>
        <p:txBody>
          <a:bodyPr wrap="square" rtlCol="0" anchor="t">
            <a:spAutoFit/>
          </a:bodyPr>
          <a:p>
            <a:r>
              <a:rPr lang="zh-CN" altLang="en-US"/>
              <a:t>Simplest mini production line</a:t>
            </a:r>
            <a:endParaRPr lang="zh-CN" altLang="en-US"/>
          </a:p>
          <a:p>
            <a:endParaRPr lang="zh-CN" altLang="en-US"/>
          </a:p>
          <a:p>
            <a:r>
              <a:rPr lang="zh-CN" altLang="en-US"/>
              <a:t>The Conveyor Kit for Dobot Magician makes you have a complete production line simulation. Conveyor belt with adjustable speed, distance and color sensor,combined with the powerfuland programmable Dobot Magician, these are the ideal essentials for you to create a highly effective simulated production line, or even to apply to actual factory scenes</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52465" y="447040"/>
            <a:ext cx="6520815" cy="52197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 Magician - Robot Vision Kit </a:t>
            </a:r>
            <a:endParaRPr lang="zh-CN" altLang="en-US" sz="2800" dirty="0">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25400" y="685165"/>
          <a:ext cx="5814695" cy="6137275"/>
        </p:xfrm>
        <a:graphic>
          <a:graphicData uri="http://schemas.openxmlformats.org/drawingml/2006/table">
            <a:tbl>
              <a:tblPr>
                <a:tableStyleId>{5C22544A-7EE6-4342-B048-85BDC9FD1C3A}</a:tableStyleId>
              </a:tblPr>
              <a:tblGrid>
                <a:gridCol w="2536190"/>
                <a:gridCol w="3278505"/>
              </a:tblGrid>
              <a:tr h="2743200">
                <a:tc>
                  <a:txBody>
                    <a:bodyPr/>
                    <a:lstStyle/>
                    <a:p>
                      <a:pPr algn="ctr">
                        <a:spcAft>
                          <a:spcPts val="0"/>
                        </a:spcAft>
                      </a:pPr>
                      <a:r>
                        <a:rPr lang="en-US" sz="1600" dirty="0">
                          <a:solidFill>
                            <a:srgbClr val="000000"/>
                          </a:solidFill>
                          <a:effectLst/>
                          <a:ea typeface="宋体" panose="02010600030101010101" pitchFamily="2" charset="-122"/>
                          <a:cs typeface="宋体" panose="02010600030101010101" pitchFamily="2" charset="-122"/>
                        </a:rPr>
                        <a:t>HD Color Industrial Camera</a:t>
                      </a:r>
                      <a:endParaRPr lang="en-US" sz="1600" dirty="0">
                        <a:solidFill>
                          <a:srgbClr val="000000"/>
                        </a:solidFill>
                        <a:effectLst/>
                        <a:ea typeface="宋体" panose="02010600030101010101" pitchFamily="2" charset="-122"/>
                        <a:cs typeface="宋体" panose="02010600030101010101" pitchFamily="2" charset="-122"/>
                      </a:endParaRPr>
                    </a:p>
                    <a:p>
                      <a:pPr algn="ctr">
                        <a:spcAft>
                          <a:spcPts val="0"/>
                        </a:spcAft>
                      </a:pPr>
                      <a:endParaRPr lang="en-US" sz="1000" dirty="0">
                        <a:solidFill>
                          <a:srgbClr val="000000"/>
                        </a:solidFill>
                        <a:effectLst/>
                        <a:ea typeface="宋体" panose="02010600030101010101" pitchFamily="2" charset="-122"/>
                        <a:cs typeface="宋体" panose="02010600030101010101" pitchFamily="2" charset="-122"/>
                      </a:endParaRPr>
                    </a:p>
                    <a:p>
                      <a:pPr algn="ctr">
                        <a:spcAft>
                          <a:spcPts val="0"/>
                        </a:spcAft>
                      </a:pPr>
                      <a:endParaRPr lang="en-US" sz="1000" dirty="0">
                        <a:solidFill>
                          <a:srgbClr val="000000"/>
                        </a:solidFill>
                        <a:effectLst/>
                        <a:ea typeface="宋体" panose="02010600030101010101" pitchFamily="2" charset="-122"/>
                        <a:cs typeface="宋体" panose="02010600030101010101" pitchFamily="2" charset="-122"/>
                      </a:endParaRPr>
                    </a:p>
                    <a:p>
                      <a:pPr algn="ctr">
                        <a:spcAft>
                          <a:spcPts val="0"/>
                        </a:spcAft>
                      </a:pPr>
                      <a:endParaRPr lang="en-US" sz="1000" dirty="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Product Number: JHSM300f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Sensor Size: 1/2’CMOS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Sensor Type:MT9T001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Effective Pixel: 3 million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Hue colour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Pixel Size: 3.2x3.2um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Frame Rate / Resolution :12 @2048×1536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Filter :650nm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SNR :42dB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Dynamic range: 61dB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shutter type Curtain exposure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Time of exposure: 50.8um– 3329ms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Exposure control auto/manual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Size :40x45x45mm </a:t>
                      </a:r>
                      <a:endParaRPr lang="en-US" sz="1200" dirty="0">
                        <a:solidFill>
                          <a:srgbClr val="000000"/>
                        </a:solidFill>
                        <a:effectLst/>
                        <a:ea typeface="宋体" panose="02010600030101010101" pitchFamily="2" charset="-122"/>
                        <a:cs typeface="宋体" panose="02010600030101010101" pitchFamily="2" charset="-122"/>
                        <a:sym typeface="+mn-ea"/>
                      </a:endParaRPr>
                    </a:p>
                    <a:p>
                      <a:pPr algn="ctr">
                        <a:spcAft>
                          <a:spcPts val="0"/>
                        </a:spcAft>
                      </a:pPr>
                      <a:r>
                        <a:rPr lang="en-US" sz="1200" dirty="0">
                          <a:solidFill>
                            <a:srgbClr val="000000"/>
                          </a:solidFill>
                          <a:effectLst/>
                          <a:ea typeface="宋体" panose="02010600030101010101" pitchFamily="2" charset="-122"/>
                          <a:cs typeface="宋体" panose="02010600030101010101" pitchFamily="2" charset="-122"/>
                          <a:sym typeface="+mn-ea"/>
                        </a:rPr>
                        <a:t>data interface: USB2.0</a:t>
                      </a:r>
                      <a:endParaRPr lang="en-US" altLang="zh-CN" sz="1200" dirty="0">
                        <a:solidFill>
                          <a:srgbClr val="000000"/>
                        </a:solidFill>
                        <a:effectLst/>
                        <a:ea typeface="宋体" panose="02010600030101010101" pitchFamily="2" charset="-122"/>
                        <a:cs typeface="宋体" panose="02010600030101010101" pitchFamily="2" charset="-122"/>
                        <a:sym typeface="+mn-ea"/>
                      </a:endParaRPr>
                    </a:p>
                  </a:txBody>
                  <a:tcPr marL="0" marR="0" marT="0" marB="0" anchor="ctr"/>
                </a:tc>
              </a:tr>
              <a:tr h="3394075">
                <a:tc>
                  <a:txBody>
                    <a:bodyPr/>
                    <a:lstStyle/>
                    <a:p>
                      <a:pPr algn="ctr">
                        <a:spcAft>
                          <a:spcPts val="0"/>
                        </a:spcAft>
                      </a:pPr>
                      <a:r>
                        <a:rPr lang="en-US" sz="1600">
                          <a:solidFill>
                            <a:srgbClr val="000000"/>
                          </a:solidFill>
                          <a:effectLst/>
                          <a:ea typeface="宋体" panose="02010600030101010101" pitchFamily="2" charset="-122"/>
                          <a:cs typeface="宋体" panose="02010600030101010101" pitchFamily="2" charset="-122"/>
                        </a:rPr>
                        <a:t>White auxiliary light source</a:t>
                      </a:r>
                      <a:endParaRPr lang="en-US" sz="1600">
                        <a:solidFill>
                          <a:srgbClr val="000000"/>
                        </a:solidFill>
                        <a:effectLst/>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a:solidFill>
                            <a:srgbClr val="000000"/>
                          </a:solidFill>
                          <a:effectLst/>
                          <a:ea typeface="宋体" panose="02010600030101010101" pitchFamily="2" charset="-122"/>
                          <a:cs typeface="宋体" panose="02010600030101010101" pitchFamily="2" charset="-122"/>
                        </a:rPr>
                        <a:t>Product number: JHZM-A40-W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Luminous color white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LED number 48 LED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illumination 40000lux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brightness Continuously adjustable, adjustable range ~100% Color temperature constant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wavelength: 455– 457.5nm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output voltage: 12 V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output power :3.5 – 5 W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Operating distance :35 – 110mm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Size specification internal diameter：40mm,</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external diameter：70mm,height：25mm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Outer diameterof lamp barrel MaxΦ39mm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Weight 0.48KG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Working environment temperature：0 ~ 40℃，humidity：20~85%RH </a:t>
                      </a:r>
                      <a:endParaRPr lang="en-US" sz="1200">
                        <a:solidFill>
                          <a:srgbClr val="000000"/>
                        </a:solidFill>
                        <a:effectLst/>
                        <a:ea typeface="宋体" panose="02010600030101010101" pitchFamily="2" charset="-122"/>
                        <a:cs typeface="宋体" panose="02010600030101010101" pitchFamily="2" charset="-122"/>
                      </a:endParaRPr>
                    </a:p>
                    <a:p>
                      <a:pPr algn="ctr">
                        <a:spcAft>
                          <a:spcPts val="0"/>
                        </a:spcAft>
                      </a:pPr>
                      <a:r>
                        <a:rPr lang="en-US" sz="1200">
                          <a:solidFill>
                            <a:srgbClr val="000000"/>
                          </a:solidFill>
                          <a:effectLst/>
                          <a:ea typeface="宋体" panose="02010600030101010101" pitchFamily="2" charset="-122"/>
                          <a:cs typeface="宋体" panose="02010600030101010101" pitchFamily="2" charset="-122"/>
                        </a:rPr>
                        <a:t>Storage environment temperature：-20 ~ 40℃，humidity：20 ~85%RH </a:t>
                      </a:r>
                      <a:endParaRPr lang="en-US" sz="1200">
                        <a:solidFill>
                          <a:srgbClr val="000000"/>
                        </a:solidFill>
                        <a:effectLst/>
                        <a:ea typeface="宋体" panose="02010600030101010101" pitchFamily="2" charset="-122"/>
                        <a:cs typeface="宋体" panose="02010600030101010101" pitchFamily="2" charset="-122"/>
                      </a:endParaRPr>
                    </a:p>
                  </a:txBody>
                  <a:tcPr marL="0" marR="0" marT="0" marB="0" anchor="ctr"/>
                </a:tc>
              </a:tr>
            </a:tbl>
          </a:graphicData>
        </a:graphic>
      </p:graphicFrame>
      <p:sp>
        <p:nvSpPr>
          <p:cNvPr id="9" name="文本框 8"/>
          <p:cNvSpPr txBox="1"/>
          <p:nvPr/>
        </p:nvSpPr>
        <p:spPr>
          <a:xfrm>
            <a:off x="6113780" y="4448810"/>
            <a:ext cx="5798820" cy="1753235"/>
          </a:xfrm>
          <a:prstGeom prst="rect">
            <a:avLst/>
          </a:prstGeom>
          <a:noFill/>
        </p:spPr>
        <p:txBody>
          <a:bodyPr wrap="square" rtlCol="0" anchor="t">
            <a:spAutoFit/>
          </a:bodyPr>
          <a:p>
            <a:r>
              <a:rPr lang="zh-CN" altLang="en-US" sz="1200"/>
              <a:t>The Robot Vision Kit provides a basic set of hardware platform for robot vision system development. You can set up the vision kit with Dobot Magician and start to learn how to integrate vision system with robot automation system. With the system, you can also do some researches on vision, artificial intelligence algorithm-simulation, or develop vision based industrial applications.</a:t>
            </a:r>
            <a:endParaRPr lang="zh-CN" altLang="en-US" sz="1200"/>
          </a:p>
          <a:p>
            <a:endParaRPr lang="zh-CN" altLang="en-US" sz="1200"/>
          </a:p>
          <a:p>
            <a:r>
              <a:rPr lang="zh-CN" altLang="en-US" sz="1200"/>
              <a:t>Except for the examples of basic robot vision application software, we also provide the source code for you to learn robot-related software development. The demo project includes two parts: robot calibration and color based sorting.</a:t>
            </a:r>
            <a:endParaRPr lang="zh-CN" altLang="en-US" sz="1200"/>
          </a:p>
        </p:txBody>
      </p:sp>
      <p:pic>
        <p:nvPicPr>
          <p:cNvPr id="5" name="内容占位符 4" descr="3"/>
          <p:cNvPicPr>
            <a:picLocks noChangeAspect="1"/>
          </p:cNvPicPr>
          <p:nvPr>
            <p:ph idx="1"/>
          </p:nvPr>
        </p:nvPicPr>
        <p:blipFill>
          <a:blip r:embed="rId1"/>
          <a:stretch>
            <a:fillRect/>
          </a:stretch>
        </p:blipFill>
        <p:spPr>
          <a:xfrm>
            <a:off x="7012305" y="1055370"/>
            <a:ext cx="2713990" cy="31222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888712" y="946114"/>
            <a:ext cx="3267429" cy="52322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DOBOT-M1</a:t>
            </a:r>
            <a:endParaRPr lang="zh-CN" altLang="en-US" sz="2800" dirty="0">
              <a:latin typeface="微软雅黑" panose="020B0503020204020204" charset="-122"/>
              <a:ea typeface="微软雅黑" panose="020B0503020204020204" charset="-122"/>
            </a:endParaRPr>
          </a:p>
        </p:txBody>
      </p:sp>
      <p:pic>
        <p:nvPicPr>
          <p:cNvPr id="6" name="内容占位符 5" descr="C:\Users\WangTen\Desktop\微信图片_20171019154515.jpg微信图片_20171019154515"/>
          <p:cNvPicPr>
            <a:picLocks noGrp="1" noChangeAspect="1"/>
          </p:cNvPicPr>
          <p:nvPr>
            <p:ph idx="1"/>
          </p:nvPr>
        </p:nvPicPr>
        <p:blipFill>
          <a:blip r:embed="rId1"/>
          <a:srcRect/>
          <a:stretch>
            <a:fillRect/>
          </a:stretch>
        </p:blipFill>
        <p:spPr>
          <a:xfrm>
            <a:off x="8395724" y="103652"/>
            <a:ext cx="3280410" cy="3867785"/>
          </a:xfrm>
          <a:prstGeom prst="rect">
            <a:avLst/>
          </a:prstGeom>
        </p:spPr>
      </p:pic>
      <p:graphicFrame>
        <p:nvGraphicFramePr>
          <p:cNvPr id="7" name="表格 6"/>
          <p:cNvGraphicFramePr>
            <a:graphicFrameLocks noGrp="1"/>
          </p:cNvGraphicFramePr>
          <p:nvPr/>
        </p:nvGraphicFramePr>
        <p:xfrm>
          <a:off x="501164" y="272563"/>
          <a:ext cx="4147965" cy="6321246"/>
        </p:xfrm>
        <a:graphic>
          <a:graphicData uri="http://schemas.openxmlformats.org/drawingml/2006/table">
            <a:tbl>
              <a:tblPr>
                <a:tableStyleId>{5C22544A-7EE6-4342-B048-85BDC9FD1C3A}</a:tableStyleId>
              </a:tblPr>
              <a:tblGrid>
                <a:gridCol w="727545"/>
                <a:gridCol w="1267916"/>
                <a:gridCol w="2152504"/>
              </a:tblGrid>
              <a:tr h="239178">
                <a:tc gridSpan="2">
                  <a:txBody>
                    <a:bodyPr/>
                    <a:lstStyle/>
                    <a:p>
                      <a:pPr algn="ctr">
                        <a:spcAft>
                          <a:spcPts val="0"/>
                        </a:spcAft>
                      </a:pPr>
                      <a:r>
                        <a:rPr lang="en-US" sz="1400" dirty="0" smtClean="0">
                          <a:effectLst/>
                        </a:rPr>
                        <a:t>Type</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err="1">
                          <a:effectLst/>
                        </a:rPr>
                        <a:t>Dobot</a:t>
                      </a:r>
                      <a:r>
                        <a:rPr lang="en-US" sz="1400" dirty="0">
                          <a:effectLst/>
                        </a:rPr>
                        <a:t> </a:t>
                      </a:r>
                      <a:r>
                        <a:rPr lang="en-US" sz="1400" dirty="0" smtClean="0">
                          <a:effectLst/>
                        </a:rPr>
                        <a:t>M1</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9121">
                <a:tc gridSpan="2">
                  <a:txBody>
                    <a:bodyPr/>
                    <a:lstStyle/>
                    <a:p>
                      <a:pPr algn="ctr">
                        <a:spcAft>
                          <a:spcPts val="0"/>
                        </a:spcAft>
                      </a:pPr>
                      <a:r>
                        <a:rPr lang="en-US" sz="1400" dirty="0">
                          <a:effectLst/>
                        </a:rPr>
                        <a:t>Controlled </a:t>
                      </a:r>
                      <a:r>
                        <a:rPr lang="en-US" sz="1400" dirty="0" smtClean="0">
                          <a:effectLst/>
                        </a:rPr>
                        <a:t>Axes</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a:effectLst/>
                        </a:rPr>
                        <a:t>4</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99753">
                <a:tc gridSpan="2">
                  <a:txBody>
                    <a:bodyPr/>
                    <a:lstStyle/>
                    <a:p>
                      <a:pPr algn="ctr">
                        <a:spcAft>
                          <a:spcPts val="0"/>
                        </a:spcAft>
                      </a:pPr>
                      <a:r>
                        <a:rPr lang="en-US" sz="1400" dirty="0">
                          <a:effectLst/>
                        </a:rPr>
                        <a:t>Payload</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smtClean="0">
                          <a:effectLst/>
                        </a:rPr>
                        <a:t>1. </a:t>
                      </a:r>
                      <a:r>
                        <a:rPr lang="en-US" sz="1400" dirty="0">
                          <a:effectLst/>
                        </a:rPr>
                        <a:t>5kg</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9121">
                <a:tc gridSpan="2">
                  <a:txBody>
                    <a:bodyPr/>
                    <a:lstStyle/>
                    <a:p>
                      <a:pPr algn="ctr">
                        <a:spcAft>
                          <a:spcPts val="0"/>
                        </a:spcAft>
                      </a:pPr>
                      <a:r>
                        <a:rPr lang="en-US" sz="1400" dirty="0">
                          <a:effectLst/>
                        </a:rPr>
                        <a:t>Max. Reach</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smtClean="0">
                          <a:effectLst/>
                        </a:rPr>
                        <a:t>400mm</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99753">
                <a:tc gridSpan="2">
                  <a:txBody>
                    <a:bodyPr/>
                    <a:lstStyle/>
                    <a:p>
                      <a:pPr algn="ctr">
                        <a:spcAft>
                          <a:spcPts val="0"/>
                        </a:spcAft>
                      </a:pPr>
                      <a:r>
                        <a:rPr lang="en-US" sz="1400" dirty="0">
                          <a:effectLst/>
                        </a:rPr>
                        <a:t>Position Repeatability(Control)</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a:effectLst/>
                        </a:rPr>
                        <a:t>0. </a:t>
                      </a:r>
                      <a:r>
                        <a:rPr lang="en-US" sz="1400" dirty="0" smtClean="0">
                          <a:effectLst/>
                        </a:rPr>
                        <a:t>02mm</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99753">
                <a:tc gridSpan="2">
                  <a:txBody>
                    <a:bodyPr/>
                    <a:lstStyle/>
                    <a:p>
                      <a:pPr marL="0" algn="ctr" defTabSz="914400" rtl="0" eaLnBrk="1" latinLnBrk="0" hangingPunct="1">
                        <a:spcAft>
                          <a:spcPts val="0"/>
                        </a:spcAft>
                      </a:pPr>
                      <a:r>
                        <a:rPr lang="en-US" altLang="zh-CN" sz="1400" kern="1200" dirty="0" smtClean="0">
                          <a:solidFill>
                            <a:schemeClr val="dk1"/>
                          </a:solidFill>
                          <a:effectLst/>
                          <a:latin typeface="+mn-lt"/>
                          <a:ea typeface="+mn-ea"/>
                          <a:cs typeface="+mn-cs"/>
                        </a:rPr>
                        <a:t>Cycle time</a:t>
                      </a:r>
                      <a:endParaRPr lang="zh-CN" sz="1400" kern="1200" dirty="0">
                        <a:solidFill>
                          <a:schemeClr val="dk1"/>
                        </a:solidFill>
                        <a:effectLst/>
                        <a:latin typeface="+mn-lt"/>
                        <a:ea typeface="+mn-ea"/>
                        <a:cs typeface="+mn-cs"/>
                      </a:endParaRPr>
                    </a:p>
                  </a:txBody>
                  <a:tcPr marL="0" marR="0" marT="0" marB="0" anchor="ctr"/>
                </a:tc>
                <a:tc hMerge="1">
                  <a:tcPr/>
                </a:tc>
                <a:tc>
                  <a:txBody>
                    <a:bodyPr/>
                    <a:lstStyle/>
                    <a:p>
                      <a:pPr marL="0" algn="ctr" defTabSz="914400" rtl="0" eaLnBrk="1" latinLnBrk="0" hangingPunct="1">
                        <a:spcAft>
                          <a:spcPts val="0"/>
                        </a:spcAft>
                      </a:pPr>
                      <a:r>
                        <a:rPr lang="en-US" altLang="zh-CN" sz="1400" kern="1200" dirty="0" smtClean="0">
                          <a:solidFill>
                            <a:schemeClr val="dk1"/>
                          </a:solidFill>
                          <a:effectLst/>
                          <a:latin typeface="+mn-lt"/>
                          <a:ea typeface="+mn-ea"/>
                          <a:cs typeface="+mn-cs"/>
                        </a:rPr>
                        <a:t>0.45s</a:t>
                      </a:r>
                      <a:endParaRPr lang="zh-CN" sz="1400" kern="1200" dirty="0">
                        <a:solidFill>
                          <a:schemeClr val="dk1"/>
                        </a:solidFill>
                        <a:effectLst/>
                        <a:latin typeface="+mn-lt"/>
                        <a:ea typeface="+mn-ea"/>
                        <a:cs typeface="+mn-cs"/>
                      </a:endParaRPr>
                    </a:p>
                  </a:txBody>
                  <a:tcPr marL="0" marR="0" marT="0" marB="0" anchor="ctr"/>
                </a:tc>
              </a:tr>
              <a:tr h="309121">
                <a:tc rowSpan="4">
                  <a:txBody>
                    <a:bodyPr/>
                    <a:lstStyle/>
                    <a:p>
                      <a:pPr algn="ctr">
                        <a:spcAft>
                          <a:spcPts val="0"/>
                        </a:spcAft>
                      </a:pPr>
                      <a:r>
                        <a:rPr lang="en-US" sz="1400">
                          <a:effectLst/>
                        </a:rPr>
                        <a:t>Range of</a:t>
                      </a:r>
                      <a:endParaRPr lang="zh-CN" sz="1800">
                        <a:effectLst/>
                      </a:endParaRPr>
                    </a:p>
                    <a:p>
                      <a:pPr algn="ctr">
                        <a:spcAft>
                          <a:spcPts val="0"/>
                        </a:spcAft>
                      </a:pPr>
                      <a:r>
                        <a:rPr lang="en-US" sz="1400">
                          <a:effectLst/>
                        </a:rPr>
                        <a:t>Motion</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smtClean="0">
                          <a:effectLst/>
                        </a:rPr>
                        <a:t>J1</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a:effectLst/>
                        </a:rPr>
                        <a:t>±90°</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99753">
                <a:tc vMerge="1">
                  <a:tcPr/>
                </a:tc>
                <a:tc>
                  <a:txBody>
                    <a:bodyPr/>
                    <a:lstStyle/>
                    <a:p>
                      <a:pPr algn="ctr">
                        <a:spcAft>
                          <a:spcPts val="0"/>
                        </a:spcAft>
                      </a:pPr>
                      <a:r>
                        <a:rPr lang="en-US" sz="1400" dirty="0" smtClean="0">
                          <a:effectLst/>
                        </a:rPr>
                        <a:t>J2</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altLang="zh-CN" sz="1400" dirty="0" smtClean="0">
                          <a:effectLst/>
                        </a:rPr>
                        <a:t>±135°</a:t>
                      </a:r>
                      <a:endParaRPr lang="zh-CN" altLang="zh-CN" sz="1800" dirty="0">
                        <a:solidFill>
                          <a:srgbClr val="000000"/>
                        </a:solidFill>
                        <a:effectLst/>
                        <a:latin typeface="宋体" panose="02010600030101010101" pitchFamily="2" charset="-122"/>
                        <a:ea typeface="+mn-ea"/>
                        <a:cs typeface="宋体" panose="02010600030101010101" pitchFamily="2" charset="-122"/>
                      </a:endParaRPr>
                    </a:p>
                  </a:txBody>
                  <a:tcPr marL="0" marR="0" marT="0" marB="0" anchor="ctr"/>
                </a:tc>
              </a:tr>
              <a:tr h="309121">
                <a:tc vMerge="1">
                  <a:tcPr/>
                </a:tc>
                <a:tc>
                  <a:txBody>
                    <a:bodyPr/>
                    <a:lstStyle/>
                    <a:p>
                      <a:pPr algn="ctr">
                        <a:spcAft>
                          <a:spcPts val="0"/>
                        </a:spcAft>
                      </a:pPr>
                      <a:r>
                        <a:rPr lang="en-US" sz="1400" dirty="0" smtClean="0">
                          <a:effectLst/>
                        </a:rPr>
                        <a:t>Z</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smtClean="0">
                          <a:effectLst/>
                        </a:rPr>
                        <a:t>250</a:t>
                      </a:r>
                      <a:r>
                        <a:rPr lang="en-US" altLang="zh-CN" sz="1400" dirty="0" smtClean="0">
                          <a:effectLst/>
                        </a:rPr>
                        <a:t>mm</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vMerge="1">
                  <a:tcPr/>
                </a:tc>
                <a:tc>
                  <a:txBody>
                    <a:bodyPr/>
                    <a:lstStyle/>
                    <a:p>
                      <a:pPr algn="ctr">
                        <a:spcAft>
                          <a:spcPts val="0"/>
                        </a:spcAft>
                      </a:pPr>
                      <a:r>
                        <a:rPr lang="en-US" sz="1400" dirty="0" smtClean="0">
                          <a:effectLst/>
                        </a:rPr>
                        <a:t>R</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smtClean="0">
                          <a:effectLst/>
                        </a:rPr>
                        <a:t>±360°</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rowSpan="4">
                  <a:txBody>
                    <a:bodyPr/>
                    <a:lstStyle/>
                    <a:p>
                      <a:pPr algn="ctr">
                        <a:spcAft>
                          <a:spcPts val="0"/>
                        </a:spcAft>
                      </a:pPr>
                      <a:r>
                        <a:rPr lang="en-US" sz="1400">
                          <a:effectLst/>
                        </a:rPr>
                        <a:t>Maximum</a:t>
                      </a:r>
                      <a:endParaRPr lang="zh-CN" sz="1800">
                        <a:effectLst/>
                      </a:endParaRPr>
                    </a:p>
                    <a:p>
                      <a:pPr algn="ctr">
                        <a:spcAft>
                          <a:spcPts val="0"/>
                        </a:spcAft>
                      </a:pPr>
                      <a:r>
                        <a:rPr lang="en-US" sz="1400">
                          <a:effectLst/>
                        </a:rPr>
                        <a:t>Speed</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a:effectLst/>
                        </a:rPr>
                        <a:t>J1</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a:effectLst/>
                        </a:rPr>
                        <a:t>160°/s</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vMerge="1">
                  <a:tcPr/>
                </a:tc>
                <a:tc>
                  <a:txBody>
                    <a:bodyPr/>
                    <a:lstStyle/>
                    <a:p>
                      <a:pPr algn="ctr">
                        <a:spcAft>
                          <a:spcPts val="0"/>
                        </a:spcAft>
                      </a:pPr>
                      <a:r>
                        <a:rPr lang="en-US" sz="1400">
                          <a:effectLst/>
                        </a:rPr>
                        <a:t>J2</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a:effectLst/>
                        </a:rPr>
                        <a:t>160°/s</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vMerge="1">
                  <a:tcPr/>
                </a:tc>
                <a:tc>
                  <a:txBody>
                    <a:bodyPr/>
                    <a:lstStyle/>
                    <a:p>
                      <a:pPr algn="ctr">
                        <a:spcAft>
                          <a:spcPts val="0"/>
                        </a:spcAft>
                      </a:pPr>
                      <a:r>
                        <a:rPr lang="en-US" sz="1400" dirty="0" smtClean="0">
                          <a:effectLst/>
                        </a:rPr>
                        <a:t>J1+J2</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smtClean="0">
                          <a:effectLst/>
                        </a:rPr>
                        <a:t>2000</a:t>
                      </a:r>
                      <a:r>
                        <a:rPr lang="en-US" altLang="zh-CN" sz="1400" dirty="0" smtClean="0">
                          <a:effectLst/>
                        </a:rPr>
                        <a:t>mm</a:t>
                      </a:r>
                      <a:r>
                        <a:rPr lang="en-US" sz="1400" dirty="0" smtClean="0">
                          <a:effectLst/>
                        </a:rPr>
                        <a:t>/s</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vMerge="1">
                  <a:tcPr/>
                </a:tc>
                <a:tc>
                  <a:txBody>
                    <a:bodyPr/>
                    <a:lstStyle/>
                    <a:p>
                      <a:pPr algn="ctr">
                        <a:spcAft>
                          <a:spcPts val="0"/>
                        </a:spcAft>
                      </a:pPr>
                      <a:r>
                        <a:rPr lang="en-US" altLang="zh-CN" sz="1400" dirty="0" smtClean="0">
                          <a:effectLst/>
                        </a:rPr>
                        <a:t>z</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400" dirty="0" smtClean="0">
                          <a:effectLst/>
                        </a:rPr>
                        <a:t>1000</a:t>
                      </a:r>
                      <a:r>
                        <a:rPr lang="en-US" altLang="zh-CN" sz="1400" dirty="0" smtClean="0">
                          <a:effectLst/>
                        </a:rPr>
                        <a:t>mm</a:t>
                      </a:r>
                      <a:r>
                        <a:rPr lang="en-US" sz="1400" dirty="0" smtClean="0">
                          <a:effectLst/>
                        </a:rPr>
                        <a:t>/s</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gridSpan="2">
                  <a:txBody>
                    <a:bodyPr/>
                    <a:lstStyle/>
                    <a:p>
                      <a:pPr algn="ctr">
                        <a:spcAft>
                          <a:spcPts val="0"/>
                        </a:spcAft>
                      </a:pPr>
                      <a:r>
                        <a:rPr lang="en-US" sz="1400">
                          <a:effectLst/>
                        </a:rPr>
                        <a:t>Power Supply</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a:effectLst/>
                        </a:rPr>
                        <a:t>100-240VAC. 50-60Hz</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gridSpan="2">
                  <a:txBody>
                    <a:bodyPr/>
                    <a:lstStyle/>
                    <a:p>
                      <a:pPr algn="ctr">
                        <a:spcAft>
                          <a:spcPts val="0"/>
                        </a:spcAft>
                      </a:pPr>
                      <a:r>
                        <a:rPr lang="en-US" sz="1400">
                          <a:effectLst/>
                        </a:rPr>
                        <a:t>Control platform</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a:effectLst/>
                        </a:rPr>
                        <a:t>ARM </a:t>
                      </a:r>
                      <a:r>
                        <a:rPr lang="en-US" sz="1400" dirty="0" smtClean="0">
                          <a:effectLst/>
                        </a:rPr>
                        <a:t>Cortex-A9 +</a:t>
                      </a:r>
                      <a:r>
                        <a:rPr lang="en-US" altLang="zh-CN" sz="1400" dirty="0" smtClean="0">
                          <a:effectLst/>
                        </a:rPr>
                        <a:t>ARM Cortex-M4+</a:t>
                      </a:r>
                      <a:r>
                        <a:rPr lang="en-US" sz="1400" dirty="0" smtClean="0">
                          <a:effectLst/>
                        </a:rPr>
                        <a:t> </a:t>
                      </a:r>
                      <a:r>
                        <a:rPr lang="en-US" sz="1400" dirty="0">
                          <a:effectLst/>
                        </a:rPr>
                        <a:t>FPGA</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gridSpan="2">
                  <a:txBody>
                    <a:bodyPr/>
                    <a:lstStyle/>
                    <a:p>
                      <a:pPr algn="ctr">
                        <a:spcAft>
                          <a:spcPts val="0"/>
                        </a:spcAft>
                      </a:pPr>
                      <a:r>
                        <a:rPr lang="en-US" sz="1400">
                          <a:effectLst/>
                        </a:rPr>
                        <a:t>Operating System</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smtClean="0">
                          <a:effectLst/>
                        </a:rPr>
                        <a:t>L</a:t>
                      </a:r>
                      <a:r>
                        <a:rPr lang="en-US" altLang="zh-CN" sz="1400" dirty="0" smtClean="0">
                          <a:effectLst/>
                        </a:rPr>
                        <a:t>inux</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749">
                <a:tc gridSpan="2">
                  <a:txBody>
                    <a:bodyPr/>
                    <a:lstStyle/>
                    <a:p>
                      <a:pPr algn="ctr">
                        <a:spcAft>
                          <a:spcPts val="0"/>
                        </a:spcAft>
                      </a:pPr>
                      <a:r>
                        <a:rPr lang="en-US" sz="1400" dirty="0" smtClean="0">
                          <a:effectLst/>
                        </a:rPr>
                        <a:t>Interface</a:t>
                      </a:r>
                      <a:r>
                        <a:rPr lang="en-US" sz="1400" dirty="0">
                          <a:effectLst/>
                        </a:rPr>
                        <a:t> </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smtClean="0">
                          <a:effectLst/>
                        </a:rPr>
                        <a:t>E</a:t>
                      </a:r>
                      <a:r>
                        <a:rPr lang="en-US" altLang="zh-CN" sz="1400" dirty="0" smtClean="0">
                          <a:effectLst/>
                        </a:rPr>
                        <a:t>thernet,</a:t>
                      </a:r>
                      <a:r>
                        <a:rPr lang="en-US" sz="1400" dirty="0" smtClean="0">
                          <a:effectLst/>
                        </a:rPr>
                        <a:t>RS-232C,USB HID</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40777">
                <a:tc gridSpan="2">
                  <a:txBody>
                    <a:bodyPr/>
                    <a:lstStyle/>
                    <a:p>
                      <a:pPr algn="ctr">
                        <a:spcAft>
                          <a:spcPts val="0"/>
                        </a:spcAft>
                      </a:pPr>
                      <a:r>
                        <a:rPr lang="en-US" sz="1400">
                          <a:effectLst/>
                        </a:rPr>
                        <a:t>I/O</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smtClean="0">
                          <a:effectLst/>
                        </a:rPr>
                        <a:t>24V input×8, 24V output×8</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14116">
                <a:tc gridSpan="2">
                  <a:txBody>
                    <a:bodyPr/>
                    <a:lstStyle/>
                    <a:p>
                      <a:pPr algn="ctr">
                        <a:spcAft>
                          <a:spcPts val="0"/>
                        </a:spcAft>
                      </a:pPr>
                      <a:r>
                        <a:rPr lang="en-US" sz="1400">
                          <a:effectLst/>
                        </a:rPr>
                        <a:t>Software</a:t>
                      </a:r>
                      <a:endParaRPr lang="zh-CN" sz="18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400" dirty="0" err="1">
                          <a:effectLst/>
                        </a:rPr>
                        <a:t>DobotStudio</a:t>
                      </a:r>
                      <a:endParaRPr lang="zh-CN" sz="18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bl>
          </a:graphicData>
        </a:graphic>
      </p:graphicFrame>
      <p:sp>
        <p:nvSpPr>
          <p:cNvPr id="9" name="文本框 8"/>
          <p:cNvSpPr txBox="1"/>
          <p:nvPr/>
        </p:nvSpPr>
        <p:spPr>
          <a:xfrm>
            <a:off x="5067679" y="2165288"/>
            <a:ext cx="3390521" cy="1631216"/>
          </a:xfrm>
          <a:prstGeom prst="rect">
            <a:avLst/>
          </a:prstGeom>
          <a:noFill/>
        </p:spPr>
        <p:txBody>
          <a:bodyPr wrap="square" rtlCol="0">
            <a:spAutoFit/>
          </a:bodyPr>
          <a:lstStyle/>
          <a:p>
            <a:r>
              <a:rPr lang="en-US" altLang="zh-CN" b="1" dirty="0" smtClean="0">
                <a:latin typeface="微软雅黑" panose="020B0503020204020204" charset="-122"/>
                <a:ea typeface="微软雅黑" panose="020B0503020204020204" charset="-122"/>
              </a:rPr>
              <a:t>Features</a:t>
            </a:r>
            <a:r>
              <a:rPr lang="zh-CN" altLang="en-US" b="1" dirty="0" smtClean="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Plug-and-play</a:t>
            </a:r>
            <a:endParaRPr lang="zh-CN" altLang="en-US" sz="160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Intelligent </a:t>
            </a:r>
            <a:r>
              <a:rPr lang="en-US" altLang="zh-CN" sz="1600" dirty="0" smtClean="0">
                <a:latin typeface="微软雅黑" panose="020B0503020204020204" charset="-122"/>
                <a:ea typeface="微软雅黑" panose="020B0503020204020204" charset="-122"/>
              </a:rPr>
              <a:t>interface</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Widely </a:t>
            </a:r>
            <a:r>
              <a:rPr lang="en-US" altLang="zh-CN" sz="1600" dirty="0" smtClean="0">
                <a:latin typeface="微软雅黑" panose="020B0503020204020204" charset="-122"/>
                <a:ea typeface="微软雅黑" panose="020B0503020204020204" charset="-122"/>
              </a:rPr>
              <a:t>used</a:t>
            </a:r>
            <a:r>
              <a:rPr lang="en-US" altLang="zh-CN" dirty="0" smtClean="0"/>
              <a:t> </a:t>
            </a:r>
            <a:endParaRPr lang="en-US" altLang="zh-CN" dirty="0" smtClean="0"/>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Integrated </a:t>
            </a:r>
            <a:r>
              <a:rPr lang="en-US" altLang="zh-CN" sz="1600" dirty="0" smtClean="0">
                <a:latin typeface="微软雅黑" panose="020B0503020204020204" charset="-122"/>
                <a:ea typeface="微软雅黑" panose="020B0503020204020204" charset="-122"/>
              </a:rPr>
              <a:t>design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Concise </a:t>
            </a:r>
            <a:r>
              <a:rPr lang="en-US" altLang="zh-CN" sz="1600" dirty="0">
                <a:latin typeface="微软雅黑" panose="020B0503020204020204" charset="-122"/>
                <a:ea typeface="微软雅黑" panose="020B0503020204020204" charset="-122"/>
              </a:rPr>
              <a:t>dexterous</a:t>
            </a:r>
            <a:endParaRPr lang="en-US" altLang="zh-CN" sz="1600" dirty="0">
              <a:latin typeface="微软雅黑" panose="020B0503020204020204" charset="-122"/>
              <a:ea typeface="微软雅黑" panose="020B0503020204020204" charset="-122"/>
            </a:endParaRPr>
          </a:p>
        </p:txBody>
      </p:sp>
      <p:sp>
        <p:nvSpPr>
          <p:cNvPr id="10" name="矩形 9"/>
          <p:cNvSpPr/>
          <p:nvPr/>
        </p:nvSpPr>
        <p:spPr>
          <a:xfrm>
            <a:off x="5073469" y="4513399"/>
            <a:ext cx="6144678" cy="1877437"/>
          </a:xfrm>
          <a:prstGeom prst="rect">
            <a:avLst/>
          </a:prstGeom>
        </p:spPr>
        <p:txBody>
          <a:bodyPr wrap="square">
            <a:spAutoFit/>
          </a:bodyPr>
          <a:lstStyle/>
          <a:p>
            <a:r>
              <a:rPr lang="en-US" altLang="zh-CN" b="1" dirty="0" smtClean="0">
                <a:latin typeface="微软雅黑" panose="020B0503020204020204" charset="-122"/>
                <a:ea typeface="微软雅黑" panose="020B0503020204020204" charset="-122"/>
              </a:rPr>
              <a:t>Typical</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Application</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Scenario</a:t>
            </a:r>
            <a:r>
              <a:rPr lang="zh-CN" altLang="en-US" b="1" dirty="0" smtClean="0">
                <a:latin typeface="微软雅黑" panose="020B0503020204020204" charset="-122"/>
                <a:ea typeface="微软雅黑" panose="020B0503020204020204" charset="-122"/>
                <a:sym typeface="+mn-ea"/>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Sorting operations with visual </a:t>
            </a:r>
            <a:r>
              <a:rPr lang="en-US" altLang="zh-CN" sz="1600" dirty="0" smtClean="0">
                <a:latin typeface="微软雅黑" panose="020B0503020204020204" charset="-122"/>
                <a:ea typeface="微软雅黑" panose="020B0503020204020204" charset="-122"/>
                <a:sym typeface="+mn-ea"/>
              </a:rPr>
              <a:t>system</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PCB plug-in, welding operation</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Flaw</a:t>
            </a:r>
            <a:r>
              <a:rPr lang="en-US" altLang="zh-CN" sz="1600" dirty="0">
                <a:latin typeface="微软雅黑" panose="020B0503020204020204" charset="-122"/>
                <a:ea typeface="微软雅黑" panose="020B0503020204020204" charset="-122"/>
              </a:rPr>
              <a:t> </a:t>
            </a:r>
            <a:r>
              <a:rPr lang="en-US" altLang="zh-CN" sz="1600" dirty="0" smtClean="0">
                <a:latin typeface="微软雅黑" panose="020B0503020204020204" charset="-122"/>
                <a:ea typeface="微软雅黑" panose="020B0503020204020204" charset="-122"/>
              </a:rPr>
              <a:t>detection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Packing </a:t>
            </a:r>
            <a:r>
              <a:rPr lang="en-US" altLang="zh-CN" sz="1600" dirty="0" smtClean="0">
                <a:latin typeface="微软雅黑" panose="020B0503020204020204" charset="-122"/>
                <a:ea typeface="微软雅黑" panose="020B0503020204020204" charset="-122"/>
              </a:rPr>
              <a:t>operation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Loading and unloading of small automatic equipment</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endParaRPr lang="en-US"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4"/>
          <p:cNvPicPr>
            <a:picLocks noChangeAspect="1"/>
          </p:cNvPicPr>
          <p:nvPr/>
        </p:nvPicPr>
        <p:blipFill>
          <a:blip r:embed="rId1"/>
          <a:stretch>
            <a:fillRect/>
          </a:stretch>
        </p:blipFill>
        <p:spPr>
          <a:xfrm>
            <a:off x="7539367" y="196156"/>
            <a:ext cx="4552315" cy="3242310"/>
          </a:xfrm>
          <a:prstGeom prst="rect">
            <a:avLst/>
          </a:prstGeom>
        </p:spPr>
      </p:pic>
      <p:graphicFrame>
        <p:nvGraphicFramePr>
          <p:cNvPr id="7" name="表格 6"/>
          <p:cNvGraphicFramePr>
            <a:graphicFrameLocks noGrp="1"/>
          </p:cNvGraphicFramePr>
          <p:nvPr/>
        </p:nvGraphicFramePr>
        <p:xfrm>
          <a:off x="502751" y="186175"/>
          <a:ext cx="3383449" cy="6455924"/>
        </p:xfrm>
        <a:graphic>
          <a:graphicData uri="http://schemas.openxmlformats.org/drawingml/2006/table">
            <a:tbl>
              <a:tblPr>
                <a:tableStyleId>{5C22544A-7EE6-4342-B048-85BDC9FD1C3A}</a:tableStyleId>
              </a:tblPr>
              <a:tblGrid>
                <a:gridCol w="1125969"/>
                <a:gridCol w="501707"/>
                <a:gridCol w="1755773"/>
              </a:tblGrid>
              <a:tr h="213788">
                <a:tc gridSpan="2">
                  <a:txBody>
                    <a:bodyPr/>
                    <a:lstStyle/>
                    <a:p>
                      <a:pPr algn="ctr">
                        <a:spcAft>
                          <a:spcPts val="0"/>
                        </a:spcAft>
                      </a:pPr>
                      <a:r>
                        <a:rPr lang="en-US" sz="1200" dirty="0" smtClean="0">
                          <a:effectLst/>
                        </a:rPr>
                        <a:t>Type</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err="1">
                          <a:effectLst/>
                        </a:rPr>
                        <a:t>Dobot</a:t>
                      </a:r>
                      <a:r>
                        <a:rPr lang="en-US" sz="1200" dirty="0">
                          <a:effectLst/>
                        </a:rPr>
                        <a:t> </a:t>
                      </a:r>
                      <a:r>
                        <a:rPr lang="en-US" sz="1200" dirty="0" smtClean="0">
                          <a:effectLst/>
                        </a:rPr>
                        <a:t>SR4-5</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6306">
                <a:tc gridSpan="2">
                  <a:txBody>
                    <a:bodyPr/>
                    <a:lstStyle/>
                    <a:p>
                      <a:pPr algn="ctr">
                        <a:spcAft>
                          <a:spcPts val="0"/>
                        </a:spcAft>
                      </a:pPr>
                      <a:r>
                        <a:rPr lang="en-US" sz="1200" dirty="0">
                          <a:effectLst/>
                        </a:rPr>
                        <a:t>Controlled </a:t>
                      </a:r>
                      <a:r>
                        <a:rPr lang="en-US" sz="1200" dirty="0" smtClean="0">
                          <a:effectLst/>
                        </a:rPr>
                        <a:t>Axes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a:effectLst/>
                        </a:rPr>
                        <a:t>4</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67932">
                <a:tc gridSpan="2">
                  <a:txBody>
                    <a:bodyPr/>
                    <a:lstStyle/>
                    <a:p>
                      <a:pPr algn="ctr">
                        <a:spcAft>
                          <a:spcPts val="0"/>
                        </a:spcAft>
                      </a:pPr>
                      <a:r>
                        <a:rPr lang="en-US" sz="1200" dirty="0">
                          <a:effectLst/>
                        </a:rPr>
                        <a:t>Payload</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smtClean="0">
                          <a:effectLst/>
                        </a:rPr>
                        <a:t>5kg</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6306">
                <a:tc gridSpan="2">
                  <a:txBody>
                    <a:bodyPr/>
                    <a:lstStyle/>
                    <a:p>
                      <a:pPr algn="ctr">
                        <a:spcAft>
                          <a:spcPts val="0"/>
                        </a:spcAft>
                      </a:pPr>
                      <a:r>
                        <a:rPr lang="en-US" sz="1200" dirty="0">
                          <a:effectLst/>
                        </a:rPr>
                        <a:t>Max. Reach</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algn="ctr" defTabSz="914400" rtl="0" eaLnBrk="1" latinLnBrk="0" hangingPunct="1">
                        <a:spcAft>
                          <a:spcPts val="0"/>
                        </a:spcAft>
                      </a:pPr>
                      <a:r>
                        <a:rPr lang="en-US" sz="1200" kern="1200" dirty="0" smtClean="0">
                          <a:solidFill>
                            <a:schemeClr val="dk1"/>
                          </a:solidFill>
                          <a:effectLst/>
                          <a:latin typeface="+mn-lt"/>
                          <a:ea typeface="+mn-ea"/>
                          <a:cs typeface="+mn-cs"/>
                        </a:rPr>
                        <a:t>500mm</a:t>
                      </a:r>
                      <a:endParaRPr lang="zh-CN" sz="1200" kern="1200" dirty="0">
                        <a:solidFill>
                          <a:schemeClr val="dk1"/>
                        </a:solidFill>
                        <a:effectLst/>
                        <a:latin typeface="+mn-lt"/>
                        <a:ea typeface="+mn-ea"/>
                        <a:cs typeface="+mn-cs"/>
                      </a:endParaRPr>
                    </a:p>
                  </a:txBody>
                  <a:tcPr marL="0" marR="0" marT="0" marB="0" anchor="ctr"/>
                </a:tc>
              </a:tr>
              <a:tr h="256920">
                <a:tc rowSpan="4">
                  <a:txBody>
                    <a:bodyPr/>
                    <a:lstStyle/>
                    <a:p>
                      <a:pPr algn="ctr">
                        <a:spcAft>
                          <a:spcPts val="0"/>
                        </a:spcAft>
                      </a:pPr>
                      <a:r>
                        <a:rPr lang="en-US" sz="1200" dirty="0">
                          <a:effectLst/>
                        </a:rPr>
                        <a:t>Position </a:t>
                      </a:r>
                      <a:r>
                        <a:rPr lang="en-US" sz="1200" dirty="0" smtClean="0">
                          <a:effectLst/>
                        </a:rPr>
                        <a:t>Repeatability</a:t>
                      </a:r>
                      <a:endParaRPr lang="en-US" sz="1200" dirty="0" smtClean="0">
                        <a:effectLst/>
                      </a:endParaRPr>
                    </a:p>
                    <a:p>
                      <a:pPr algn="ctr">
                        <a:spcAft>
                          <a:spcPts val="0"/>
                        </a:spcAft>
                      </a:pPr>
                      <a:r>
                        <a:rPr lang="en-US" sz="1200" dirty="0" smtClean="0">
                          <a:effectLst/>
                        </a:rPr>
                        <a:t>(</a:t>
                      </a:r>
                      <a:r>
                        <a:rPr lang="en-US" sz="1200" dirty="0">
                          <a:effectLst/>
                        </a:rPr>
                        <a:t>Control)</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J1</a:t>
                      </a:r>
                      <a:endParaRPr lang="zh-CN" altLang="en-US" sz="1200" kern="1200" dirty="0">
                        <a:solidFill>
                          <a:schemeClr val="dk1"/>
                        </a:solidFill>
                        <a:effectLst/>
                        <a:latin typeface="+mn-lt"/>
                        <a:ea typeface="+mn-ea"/>
                        <a:cs typeface="+mn-cs"/>
                      </a:endParaRPr>
                    </a:p>
                  </a:txBody>
                  <a:tcPr marL="0" marR="0" marT="0" marB="0" anchor="ct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a:t>
                      </a:r>
                      <a:r>
                        <a:rPr lang="en-US" sz="1200" kern="1200" dirty="0" smtClean="0">
                          <a:solidFill>
                            <a:schemeClr val="dk1"/>
                          </a:solidFill>
                          <a:effectLst/>
                          <a:latin typeface="+mn-lt"/>
                          <a:ea typeface="+mn-ea"/>
                          <a:cs typeface="+mn-cs"/>
                        </a:rPr>
                        <a:t>0</a:t>
                      </a:r>
                      <a:r>
                        <a:rPr lang="en-US" sz="1200" kern="1200" dirty="0">
                          <a:solidFill>
                            <a:schemeClr val="dk1"/>
                          </a:solidFill>
                          <a:effectLst/>
                          <a:latin typeface="+mn-lt"/>
                          <a:ea typeface="+mn-ea"/>
                          <a:cs typeface="+mn-cs"/>
                        </a:rPr>
                        <a:t>. </a:t>
                      </a:r>
                      <a:r>
                        <a:rPr lang="en-US" sz="1200" kern="1200" dirty="0" smtClean="0">
                          <a:solidFill>
                            <a:schemeClr val="dk1"/>
                          </a:solidFill>
                          <a:effectLst/>
                          <a:latin typeface="+mn-lt"/>
                          <a:ea typeface="+mn-ea"/>
                          <a:cs typeface="+mn-cs"/>
                        </a:rPr>
                        <a:t>01mm</a:t>
                      </a:r>
                      <a:endParaRPr lang="zh-CN" sz="1200" kern="1200" dirty="0">
                        <a:solidFill>
                          <a:schemeClr val="dk1"/>
                        </a:solidFill>
                        <a:effectLst/>
                        <a:latin typeface="+mn-lt"/>
                        <a:ea typeface="+mn-ea"/>
                        <a:cs typeface="+mn-cs"/>
                      </a:endParaRPr>
                    </a:p>
                  </a:txBody>
                  <a:tcPr marL="0" marR="0" marT="0" marB="0" anchor="ctr"/>
                </a:tc>
              </a:tr>
              <a:tr h="256921">
                <a:tc v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J2</a:t>
                      </a:r>
                      <a:endParaRPr lang="zh-CN" altLang="en-US" sz="1200" kern="1200" dirty="0">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±0. 01mm</a:t>
                      </a:r>
                      <a:endParaRPr lang="zh-CN" altLang="zh-CN" sz="1200" kern="1200" dirty="0" smtClean="0">
                        <a:solidFill>
                          <a:schemeClr val="dk1"/>
                        </a:solidFill>
                        <a:effectLst/>
                        <a:latin typeface="+mn-lt"/>
                        <a:ea typeface="+mn-ea"/>
                        <a:cs typeface="+mn-cs"/>
                      </a:endParaRPr>
                    </a:p>
                  </a:txBody>
                  <a:tcPr marL="0" marR="0" marT="0" marB="0" anchor="ctr"/>
                </a:tc>
              </a:tr>
              <a:tr h="256921">
                <a:tc v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Z</a:t>
                      </a:r>
                      <a:endParaRPr lang="zh-CN" altLang="en-US" sz="1200" kern="1200" dirty="0">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±0. 01mm</a:t>
                      </a:r>
                      <a:endParaRPr lang="zh-CN" altLang="zh-CN" sz="1200" kern="1200" dirty="0" smtClean="0">
                        <a:solidFill>
                          <a:schemeClr val="dk1"/>
                        </a:solidFill>
                        <a:effectLst/>
                        <a:latin typeface="+mn-lt"/>
                        <a:ea typeface="+mn-ea"/>
                        <a:cs typeface="+mn-cs"/>
                      </a:endParaRPr>
                    </a:p>
                  </a:txBody>
                  <a:tcPr marL="0" marR="0" marT="0" marB="0" anchor="ctr"/>
                </a:tc>
              </a:tr>
              <a:tr h="256920">
                <a:tc vMerge="1">
                  <a:tcPr/>
                </a:tc>
                <a:tc>
                  <a:txBody>
                    <a:bodyPr/>
                    <a:lstStyle/>
                    <a:p>
                      <a:endParaRPr lang="zh-CN" altLang="en-US" sz="16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±0. 1mm</a:t>
                      </a:r>
                      <a:endParaRPr lang="zh-CN" altLang="zh-CN" sz="1200" kern="1200" dirty="0" smtClean="0">
                        <a:solidFill>
                          <a:schemeClr val="dk1"/>
                        </a:solidFill>
                        <a:effectLst/>
                        <a:latin typeface="+mn-lt"/>
                        <a:ea typeface="+mn-ea"/>
                        <a:cs typeface="+mn-cs"/>
                      </a:endParaRPr>
                    </a:p>
                  </a:txBody>
                  <a:tcPr marL="0" marR="0" marT="0" marB="0" anchor="ctr"/>
                </a:tc>
              </a:tr>
              <a:tr h="276306">
                <a:tc rowSpan="5">
                  <a:txBody>
                    <a:bodyPr/>
                    <a:lstStyle/>
                    <a:p>
                      <a:pPr algn="ctr">
                        <a:spcAft>
                          <a:spcPts val="0"/>
                        </a:spcAft>
                      </a:pPr>
                      <a:r>
                        <a:rPr lang="en-US" sz="1200" dirty="0">
                          <a:effectLst/>
                        </a:rPr>
                        <a:t>Range of</a:t>
                      </a:r>
                      <a:endParaRPr lang="zh-CN" sz="1600" dirty="0">
                        <a:effectLst/>
                      </a:endParaRPr>
                    </a:p>
                    <a:p>
                      <a:pPr algn="ctr">
                        <a:spcAft>
                          <a:spcPts val="0"/>
                        </a:spcAft>
                      </a:pPr>
                      <a:r>
                        <a:rPr lang="en-US" sz="1200" dirty="0">
                          <a:effectLst/>
                        </a:rPr>
                        <a:t>Motion</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r>
                        <a:rPr lang="en-US" sz="1200" dirty="0" smtClean="0">
                          <a:effectLst/>
                        </a:rPr>
                        <a:t>R</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algn="ctr" defTabSz="914400" rtl="0" eaLnBrk="1" latinLnBrk="0" hangingPunct="1">
                        <a:spcAft>
                          <a:spcPts val="0"/>
                        </a:spcAft>
                      </a:pPr>
                      <a:r>
                        <a:rPr lang="en-US" sz="1200" kern="1200" dirty="0" smtClean="0">
                          <a:solidFill>
                            <a:schemeClr val="dk1"/>
                          </a:solidFill>
                          <a:effectLst/>
                          <a:latin typeface="+mn-lt"/>
                          <a:ea typeface="+mn-ea"/>
                          <a:cs typeface="+mn-cs"/>
                        </a:rPr>
                        <a:t>500</a:t>
                      </a:r>
                      <a:r>
                        <a:rPr lang="en-US" altLang="zh-CN" sz="1200" kern="1200" dirty="0" smtClean="0">
                          <a:solidFill>
                            <a:schemeClr val="dk1"/>
                          </a:solidFill>
                          <a:effectLst/>
                          <a:latin typeface="+mn-lt"/>
                          <a:ea typeface="+mn-ea"/>
                          <a:cs typeface="+mn-cs"/>
                        </a:rPr>
                        <a:t>mm</a:t>
                      </a:r>
                      <a:endParaRPr lang="zh-CN" sz="1200" kern="1200" dirty="0">
                        <a:solidFill>
                          <a:schemeClr val="dk1"/>
                        </a:solidFill>
                        <a:effectLst/>
                        <a:latin typeface="+mn-lt"/>
                        <a:ea typeface="+mn-ea"/>
                        <a:cs typeface="+mn-cs"/>
                      </a:endParaRPr>
                    </a:p>
                  </a:txBody>
                  <a:tcPr marL="0" marR="0" marT="0" marB="0" anchor="ctr"/>
                </a:tc>
              </a:tr>
              <a:tr h="267932">
                <a:tc vMerge="1">
                  <a:tcPr/>
                </a:tc>
                <a:tc>
                  <a:txBody>
                    <a:bodyPr/>
                    <a:lstStyle/>
                    <a:p>
                      <a:pPr algn="ctr">
                        <a:spcAft>
                          <a:spcPts val="0"/>
                        </a:spcAft>
                      </a:pPr>
                      <a:r>
                        <a:rPr lang="en-US" altLang="zh-CN" sz="1200" dirty="0" smtClean="0">
                          <a:solidFill>
                            <a:schemeClr val="dk1"/>
                          </a:solidFill>
                          <a:effectLst/>
                          <a:latin typeface="+mn-lt"/>
                          <a:ea typeface="+mn-ea"/>
                          <a:cs typeface="+mn-cs"/>
                        </a:rPr>
                        <a:t>Z</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200mm</a:t>
                      </a:r>
                      <a:endParaRPr lang="zh-CN" altLang="zh-CN" sz="1200" kern="1200" dirty="0">
                        <a:solidFill>
                          <a:schemeClr val="dk1"/>
                        </a:solidFill>
                        <a:effectLst/>
                        <a:latin typeface="+mn-lt"/>
                        <a:ea typeface="+mn-ea"/>
                        <a:cs typeface="+mn-cs"/>
                      </a:endParaRPr>
                    </a:p>
                  </a:txBody>
                  <a:tcPr marL="0" marR="0" marT="0" marB="0" anchor="ctr"/>
                </a:tc>
              </a:tr>
              <a:tr h="276306">
                <a:tc vMerge="1">
                  <a:tcPr/>
                </a:tc>
                <a:tc>
                  <a:txBody>
                    <a:bodyPr/>
                    <a:lstStyle/>
                    <a:p>
                      <a:pPr algn="ctr">
                        <a:spcAft>
                          <a:spcPts val="0"/>
                        </a:spcAft>
                      </a:pPr>
                      <a:r>
                        <a:rPr lang="en-US" sz="1200" dirty="0" smtClean="0">
                          <a:effectLst/>
                        </a:rPr>
                        <a:t>TH1</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±120°</a:t>
                      </a:r>
                      <a:endParaRPr lang="zh-CN" altLang="zh-CN" sz="1200" kern="1200" dirty="0">
                        <a:solidFill>
                          <a:schemeClr val="dk1"/>
                        </a:solidFill>
                        <a:effectLst/>
                        <a:latin typeface="+mn-lt"/>
                        <a:ea typeface="+mn-ea"/>
                        <a:cs typeface="+mn-cs"/>
                      </a:endParaRPr>
                    </a:p>
                  </a:txBody>
                  <a:tcPr marL="0" marR="0" marT="0" marB="0" anchor="ctr"/>
                </a:tc>
              </a:tr>
              <a:tr h="272397">
                <a:tc vMerge="1">
                  <a:tcPr/>
                </a:tc>
                <a:tc>
                  <a:txBody>
                    <a:bodyPr/>
                    <a:lstStyle/>
                    <a:p>
                      <a:pPr algn="ctr">
                        <a:spcAft>
                          <a:spcPts val="0"/>
                        </a:spcAft>
                      </a:pPr>
                      <a:r>
                        <a:rPr lang="en-US" sz="1200" dirty="0" smtClean="0">
                          <a:effectLst/>
                        </a:rPr>
                        <a:t>TH2</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algn="ctr" defTabSz="914400" rtl="0" eaLnBrk="1" latinLnBrk="0" hangingPunct="1">
                        <a:spcAft>
                          <a:spcPts val="0"/>
                        </a:spcAft>
                      </a:pPr>
                      <a:r>
                        <a:rPr lang="en-US" sz="1200" kern="1200" dirty="0" smtClean="0">
                          <a:solidFill>
                            <a:schemeClr val="dk1"/>
                          </a:solidFill>
                          <a:effectLst/>
                          <a:latin typeface="+mn-lt"/>
                          <a:ea typeface="+mn-ea"/>
                          <a:cs typeface="+mn-cs"/>
                        </a:rPr>
                        <a:t>±145°</a:t>
                      </a:r>
                      <a:endParaRPr lang="zh-CN" sz="1200" kern="1200" dirty="0">
                        <a:solidFill>
                          <a:schemeClr val="dk1"/>
                        </a:solidFill>
                        <a:effectLst/>
                        <a:latin typeface="+mn-lt"/>
                        <a:ea typeface="+mn-ea"/>
                        <a:cs typeface="+mn-cs"/>
                      </a:endParaRPr>
                    </a:p>
                  </a:txBody>
                  <a:tcPr marL="0" marR="0" marT="0" marB="0" anchor="ctr"/>
                </a:tc>
              </a:tr>
              <a:tr h="272397">
                <a:tc vMerge="1">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±360°</a:t>
                      </a:r>
                      <a:endParaRPr lang="en-US" altLang="zh-CN" sz="1200" kern="1200" dirty="0" smtClean="0">
                        <a:solidFill>
                          <a:schemeClr val="dk1"/>
                        </a:solidFill>
                        <a:effectLst/>
                        <a:latin typeface="+mn-lt"/>
                        <a:ea typeface="+mn-ea"/>
                        <a:cs typeface="+mn-cs"/>
                      </a:endParaRPr>
                    </a:p>
                  </a:txBody>
                  <a:tcPr marL="0" marR="0" marT="0" marB="0" anchor="ctr"/>
                </a:tc>
              </a:tr>
              <a:tr h="272397">
                <a:tc rowSpan="5">
                  <a:txBody>
                    <a:bodyPr/>
                    <a:lstStyle/>
                    <a:p>
                      <a:pPr algn="ctr">
                        <a:spcAft>
                          <a:spcPts val="0"/>
                        </a:spcAft>
                      </a:pPr>
                      <a:r>
                        <a:rPr lang="en-US" sz="1200" dirty="0">
                          <a:effectLst/>
                        </a:rPr>
                        <a:t>Maximum</a:t>
                      </a:r>
                      <a:endParaRPr lang="zh-CN" sz="1600" dirty="0">
                        <a:effectLst/>
                      </a:endParaRPr>
                    </a:p>
                    <a:p>
                      <a:pPr algn="ctr">
                        <a:spcAft>
                          <a:spcPts val="0"/>
                        </a:spcAft>
                      </a:pPr>
                      <a:r>
                        <a:rPr lang="en-US" sz="1200" dirty="0">
                          <a:effectLst/>
                        </a:rPr>
                        <a:t>Speed</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6000mm</a:t>
                      </a:r>
                      <a:r>
                        <a:rPr lang="en-US" sz="1200" dirty="0" smtClean="0">
                          <a:effectLst/>
                        </a:rPr>
                        <a:t>/s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397">
                <a:tc vMerge="1">
                  <a:tcPr/>
                </a:tc>
                <a:tc>
                  <a:txBody>
                    <a:bodyPr/>
                    <a:lstStyle/>
                    <a:p>
                      <a:pPr algn="ctr">
                        <a:spcAft>
                          <a:spcPts val="0"/>
                        </a:spcAft>
                      </a:pPr>
                      <a:r>
                        <a:rPr lang="en-US" sz="1200" dirty="0" smtClean="0">
                          <a:effectLst/>
                        </a:rPr>
                        <a:t>Z</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1000mm</a:t>
                      </a:r>
                      <a:r>
                        <a:rPr lang="en-US" altLang="zh-CN" sz="1200" dirty="0" smtClean="0">
                          <a:effectLst/>
                        </a:rPr>
                        <a:t>/s</a:t>
                      </a:r>
                      <a:endParaRPr lang="zh-CN" altLang="zh-CN" sz="1600" dirty="0">
                        <a:solidFill>
                          <a:srgbClr val="000000"/>
                        </a:solidFill>
                        <a:effectLst/>
                        <a:latin typeface="宋体" panose="02010600030101010101" pitchFamily="2" charset="-122"/>
                        <a:ea typeface="+mn-ea"/>
                        <a:cs typeface="宋体" panose="02010600030101010101" pitchFamily="2" charset="-122"/>
                      </a:endParaRPr>
                    </a:p>
                  </a:txBody>
                  <a:tcPr marL="0" marR="0" marT="0" marB="0" anchor="ctr"/>
                </a:tc>
              </a:tr>
              <a:tr h="272397">
                <a:tc vMerge="1">
                  <a:tcPr/>
                </a:tc>
                <a:tc>
                  <a:txBody>
                    <a:bodyPr/>
                    <a:lstStyle/>
                    <a:p>
                      <a:pPr algn="ctr">
                        <a:spcAft>
                          <a:spcPts val="0"/>
                        </a:spcAft>
                      </a:pPr>
                      <a:r>
                        <a:rPr lang="en-US" sz="1200" dirty="0" smtClean="0">
                          <a:effectLst/>
                        </a:rPr>
                        <a:t>TH1</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225°</a:t>
                      </a:r>
                      <a:r>
                        <a:rPr lang="en-US" sz="1200" dirty="0" smtClean="0">
                          <a:effectLst/>
                        </a:rPr>
                        <a:t>/s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397">
                <a:tc vMerge="1">
                  <a:tcPr/>
                </a:tc>
                <a:tc>
                  <a:txBody>
                    <a:bodyPr/>
                    <a:lstStyle/>
                    <a:p>
                      <a:pPr algn="ctr">
                        <a:spcAft>
                          <a:spcPts val="0"/>
                        </a:spcAft>
                      </a:pPr>
                      <a:r>
                        <a:rPr lang="en-US" sz="1200" dirty="0" smtClean="0">
                          <a:effectLst/>
                        </a:rPr>
                        <a:t>TH2</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360°</a:t>
                      </a:r>
                      <a:r>
                        <a:rPr lang="en-US" altLang="zh-CN" sz="1200" dirty="0" smtClean="0">
                          <a:effectLst/>
                        </a:rPr>
                        <a:t>/s</a:t>
                      </a:r>
                      <a:endParaRPr lang="zh-CN" altLang="zh-CN" sz="1600" dirty="0">
                        <a:solidFill>
                          <a:srgbClr val="000000"/>
                        </a:solidFill>
                        <a:effectLst/>
                        <a:latin typeface="宋体" panose="02010600030101010101" pitchFamily="2" charset="-122"/>
                        <a:ea typeface="+mn-ea"/>
                        <a:cs typeface="宋体" panose="02010600030101010101" pitchFamily="2" charset="-122"/>
                      </a:endParaRPr>
                    </a:p>
                  </a:txBody>
                  <a:tcPr marL="0" marR="0" marT="0" marB="0" anchor="ctr"/>
                </a:tc>
              </a:tr>
              <a:tr h="272397">
                <a:tc vMerge="1">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dk1"/>
                          </a:solidFill>
                          <a:effectLst/>
                          <a:latin typeface="+mn-lt"/>
                          <a:ea typeface="+mn-ea"/>
                          <a:cs typeface="+mn-cs"/>
                        </a:rPr>
                        <a:t>1000°/s</a:t>
                      </a:r>
                      <a:endParaRPr lang="zh-CN" altLang="zh-CN" sz="1200" kern="1200" dirty="0" smtClean="0">
                        <a:solidFill>
                          <a:schemeClr val="dk1"/>
                        </a:solidFill>
                        <a:effectLst/>
                        <a:latin typeface="+mn-lt"/>
                        <a:ea typeface="+mn-ea"/>
                        <a:cs typeface="+mn-cs"/>
                      </a:endParaRPr>
                    </a:p>
                  </a:txBody>
                  <a:tcPr marL="0" marR="0" marT="0" marB="0" anchor="ctr"/>
                </a:tc>
              </a:tr>
              <a:tr h="272397">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Net weight</a:t>
                      </a:r>
                      <a:endParaRPr lang="zh-CN" sz="1200" kern="1200" dirty="0">
                        <a:solidFill>
                          <a:schemeClr val="dk1"/>
                        </a:solidFill>
                        <a:effectLst/>
                        <a:latin typeface="+mn-lt"/>
                        <a:ea typeface="+mn-ea"/>
                        <a:cs typeface="+mn-cs"/>
                      </a:endParaRPr>
                    </a:p>
                  </a:txBody>
                  <a:tcPr marL="0" marR="0" marT="0" marB="0" anchor="ctr"/>
                </a:tc>
                <a:tc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40kg</a:t>
                      </a:r>
                      <a:endParaRPr lang="zh-CN" sz="1200" kern="1200" dirty="0">
                        <a:solidFill>
                          <a:schemeClr val="dk1"/>
                        </a:solidFill>
                        <a:effectLst/>
                        <a:latin typeface="+mn-lt"/>
                        <a:ea typeface="+mn-ea"/>
                        <a:cs typeface="+mn-cs"/>
                      </a:endParaRPr>
                    </a:p>
                  </a:txBody>
                  <a:tcPr marL="0" marR="0" marT="0" marB="0" anchor="ctr"/>
                </a:tc>
              </a:tr>
              <a:tr h="272397">
                <a:tc gridSpan="2">
                  <a:txBody>
                    <a:bodyPr/>
                    <a:lstStyle/>
                    <a:p>
                      <a:pPr algn="ctr">
                        <a:spcAft>
                          <a:spcPts val="0"/>
                        </a:spcAft>
                      </a:pPr>
                      <a:r>
                        <a:rPr lang="en-US" sz="1200" dirty="0">
                          <a:effectLst/>
                        </a:rPr>
                        <a:t>Power Supply</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a:effectLst/>
                        </a:rPr>
                        <a:t>100-240VAC. 50-60Hz</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397">
                <a:tc gridSpan="2">
                  <a:txBody>
                    <a:bodyPr/>
                    <a:lstStyle/>
                    <a:p>
                      <a:pPr algn="ctr">
                        <a:spcAft>
                          <a:spcPts val="0"/>
                        </a:spcAft>
                      </a:pPr>
                      <a:r>
                        <a:rPr lang="en-US" sz="1200" dirty="0">
                          <a:effectLst/>
                        </a:rPr>
                        <a:t>Control platform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Open PC architecture</a:t>
                      </a:r>
                      <a:endParaRPr lang="zh-CN" sz="1200" kern="1200" dirty="0">
                        <a:solidFill>
                          <a:schemeClr val="dk1"/>
                        </a:solidFill>
                        <a:effectLst/>
                        <a:latin typeface="+mn-lt"/>
                        <a:ea typeface="+mn-ea"/>
                        <a:cs typeface="+mn-cs"/>
                      </a:endParaRPr>
                    </a:p>
                  </a:txBody>
                  <a:tcPr marL="0" marR="0" marT="0" marB="0" anchor="ctr"/>
                </a:tc>
              </a:tr>
              <a:tr h="272397">
                <a:tc gridSpan="2">
                  <a:txBody>
                    <a:bodyPr/>
                    <a:lstStyle/>
                    <a:p>
                      <a:pPr algn="ctr">
                        <a:spcAft>
                          <a:spcPts val="0"/>
                        </a:spcAft>
                      </a:pPr>
                      <a:r>
                        <a:rPr lang="en-US" sz="1200">
                          <a:effectLst/>
                        </a:rPr>
                        <a:t>Operating System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smtClean="0">
                          <a:effectLst/>
                        </a:rPr>
                        <a:t>L</a:t>
                      </a:r>
                      <a:r>
                        <a:rPr lang="en-US" altLang="zh-CN" sz="1200" dirty="0" smtClean="0">
                          <a:effectLst/>
                        </a:rPr>
                        <a:t>inux</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72397">
                <a:tc gridSpan="2">
                  <a:txBody>
                    <a:bodyPr/>
                    <a:lstStyle/>
                    <a:p>
                      <a:pPr algn="ctr">
                        <a:spcAft>
                          <a:spcPts val="0"/>
                        </a:spcAft>
                      </a:pPr>
                      <a:r>
                        <a:rPr lang="en-US" sz="1200" dirty="0" smtClean="0">
                          <a:effectLst/>
                        </a:rPr>
                        <a:t>Interface</a:t>
                      </a:r>
                      <a:r>
                        <a:rPr lang="en-US" sz="1200" dirty="0">
                          <a:effectLst/>
                        </a:rPr>
                        <a:t> </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smtClean="0">
                          <a:effectLst/>
                        </a:rPr>
                        <a:t>E</a:t>
                      </a:r>
                      <a:r>
                        <a:rPr lang="en-US" altLang="zh-CN" sz="1200" dirty="0" smtClean="0">
                          <a:effectLst/>
                        </a:rPr>
                        <a:t>thernet,</a:t>
                      </a:r>
                      <a:r>
                        <a:rPr lang="en-US" sz="1200" dirty="0" smtClean="0">
                          <a:effectLst/>
                        </a:rPr>
                        <a:t>RS-232C</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04602">
                <a:tc gridSpan="2">
                  <a:txBody>
                    <a:bodyPr/>
                    <a:lstStyle/>
                    <a:p>
                      <a:pPr algn="ctr">
                        <a:spcAft>
                          <a:spcPts val="0"/>
                        </a:spcAft>
                      </a:pPr>
                      <a:r>
                        <a:rPr lang="en-US" sz="1200">
                          <a:effectLst/>
                        </a:rPr>
                        <a:t>I/O</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smtClean="0">
                          <a:effectLst/>
                        </a:rPr>
                        <a:t> input×16, output×16</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bl>
          </a:graphicData>
        </a:graphic>
      </p:graphicFrame>
      <p:sp>
        <p:nvSpPr>
          <p:cNvPr id="8" name="文本框 7"/>
          <p:cNvSpPr txBox="1"/>
          <p:nvPr/>
        </p:nvSpPr>
        <p:spPr>
          <a:xfrm>
            <a:off x="4888712" y="946114"/>
            <a:ext cx="3267429" cy="523220"/>
          </a:xfrm>
          <a:prstGeom prst="rect">
            <a:avLst/>
          </a:prstGeom>
          <a:noFill/>
        </p:spPr>
        <p:txBody>
          <a:bodyPr wrap="square" rtlCol="0">
            <a:spAutoFit/>
          </a:bodyPr>
          <a:lstStyle/>
          <a:p>
            <a:r>
              <a:rPr lang="en-US" altLang="zh-CN" sz="2800" dirty="0">
                <a:latin typeface="微软雅黑" panose="020B0503020204020204" charset="-122"/>
                <a:ea typeface="微软雅黑" panose="020B0503020204020204" charset="-122"/>
              </a:rPr>
              <a:t>Dobot-SR4-5</a:t>
            </a:r>
            <a:endParaRPr lang="en-US" altLang="zh-CN" sz="2800" dirty="0">
              <a:latin typeface="微软雅黑" panose="020B0503020204020204" charset="-122"/>
              <a:ea typeface="微软雅黑" panose="020B0503020204020204" charset="-122"/>
            </a:endParaRPr>
          </a:p>
        </p:txBody>
      </p:sp>
      <p:sp>
        <p:nvSpPr>
          <p:cNvPr id="9" name="文本框 8"/>
          <p:cNvSpPr txBox="1"/>
          <p:nvPr/>
        </p:nvSpPr>
        <p:spPr>
          <a:xfrm>
            <a:off x="5067679" y="2165288"/>
            <a:ext cx="3390521" cy="2339102"/>
          </a:xfrm>
          <a:prstGeom prst="rect">
            <a:avLst/>
          </a:prstGeom>
          <a:noFill/>
        </p:spPr>
        <p:txBody>
          <a:bodyPr wrap="square" rtlCol="0">
            <a:spAutoFit/>
          </a:bodyPr>
          <a:lstStyle/>
          <a:p>
            <a:r>
              <a:rPr lang="en-US" altLang="zh-CN" b="1" dirty="0" smtClean="0">
                <a:latin typeface="微软雅黑" panose="020B0503020204020204" charset="-122"/>
                <a:ea typeface="微软雅黑" panose="020B0503020204020204" charset="-122"/>
              </a:rPr>
              <a:t>Features</a:t>
            </a:r>
            <a:r>
              <a:rPr lang="zh-CN" altLang="en-US" b="1" dirty="0" smtClean="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endParaRPr lang="zh-CN" altLang="en-US" sz="160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Agile </a:t>
            </a:r>
            <a:r>
              <a:rPr lang="en-US" altLang="zh-CN" sz="1600" dirty="0">
                <a:latin typeface="微软雅黑" panose="020B0503020204020204" charset="-122"/>
                <a:ea typeface="微软雅黑" panose="020B0503020204020204" charset="-122"/>
              </a:rPr>
              <a:t>and </a:t>
            </a:r>
            <a:r>
              <a:rPr lang="en-US" altLang="zh-CN" sz="1600" dirty="0" smtClean="0">
                <a:latin typeface="微软雅黑" panose="020B0503020204020204" charset="-122"/>
                <a:ea typeface="微软雅黑" panose="020B0503020204020204" charset="-122"/>
              </a:rPr>
              <a:t>fast</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Highly cost-effective</a:t>
            </a:r>
            <a:endParaRPr lang="en-US" altLang="zh-CN" sz="160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Reliable</a:t>
            </a:r>
            <a:endParaRPr lang="en-US" altLang="zh-CN" dirty="0" smtClean="0"/>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Easy installation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Easy </a:t>
            </a:r>
            <a:r>
              <a:rPr lang="en-US" altLang="zh-CN" sz="1600" dirty="0" smtClean="0">
                <a:latin typeface="微软雅黑" panose="020B0503020204020204" charset="-122"/>
                <a:ea typeface="微软雅黑" panose="020B0503020204020204" charset="-122"/>
              </a:rPr>
              <a:t>operation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Maintenance friendly</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endParaRPr lang="en-US" altLang="zh-CN" sz="1600" dirty="0" smtClean="0">
              <a:latin typeface="微软雅黑" panose="020B0503020204020204" charset="-122"/>
              <a:ea typeface="微软雅黑" panose="020B0503020204020204" charset="-122"/>
            </a:endParaRPr>
          </a:p>
        </p:txBody>
      </p:sp>
      <p:sp>
        <p:nvSpPr>
          <p:cNvPr id="10" name="矩形 9"/>
          <p:cNvSpPr/>
          <p:nvPr/>
        </p:nvSpPr>
        <p:spPr>
          <a:xfrm>
            <a:off x="5073469" y="4513399"/>
            <a:ext cx="6144678" cy="1877437"/>
          </a:xfrm>
          <a:prstGeom prst="rect">
            <a:avLst/>
          </a:prstGeom>
        </p:spPr>
        <p:txBody>
          <a:bodyPr wrap="square">
            <a:spAutoFit/>
          </a:bodyPr>
          <a:lstStyle/>
          <a:p>
            <a:r>
              <a:rPr lang="en-US" altLang="zh-CN" b="1" dirty="0" smtClean="0">
                <a:latin typeface="微软雅黑" panose="020B0503020204020204" charset="-122"/>
                <a:ea typeface="微软雅黑" panose="020B0503020204020204" charset="-122"/>
              </a:rPr>
              <a:t>Typical</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Application</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Scenario</a:t>
            </a:r>
            <a:r>
              <a:rPr lang="zh-CN" altLang="en-US" b="1" dirty="0" smtClean="0">
                <a:latin typeface="微软雅黑" panose="020B0503020204020204" charset="-122"/>
                <a:ea typeface="微软雅黑" panose="020B0503020204020204" charset="-122"/>
                <a:sym typeface="+mn-ea"/>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Sorting operations with visual </a:t>
            </a:r>
            <a:r>
              <a:rPr lang="en-US" altLang="zh-CN" sz="1600" dirty="0" smtClean="0">
                <a:latin typeface="微软雅黑" panose="020B0503020204020204" charset="-122"/>
                <a:ea typeface="微软雅黑" panose="020B0503020204020204" charset="-122"/>
                <a:sym typeface="+mn-ea"/>
              </a:rPr>
              <a:t>system</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PCB plug-in, welding operation</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Flaw</a:t>
            </a:r>
            <a:r>
              <a:rPr lang="en-US" altLang="zh-CN" sz="1600" dirty="0">
                <a:latin typeface="微软雅黑" panose="020B0503020204020204" charset="-122"/>
                <a:ea typeface="微软雅黑" panose="020B0503020204020204" charset="-122"/>
              </a:rPr>
              <a:t> </a:t>
            </a:r>
            <a:r>
              <a:rPr lang="en-US" altLang="zh-CN" sz="1600" dirty="0" smtClean="0">
                <a:latin typeface="微软雅黑" panose="020B0503020204020204" charset="-122"/>
                <a:ea typeface="微软雅黑" panose="020B0503020204020204" charset="-122"/>
              </a:rPr>
              <a:t>detection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Packing </a:t>
            </a:r>
            <a:r>
              <a:rPr lang="en-US" altLang="zh-CN" sz="1600" dirty="0" smtClean="0">
                <a:latin typeface="微软雅黑" panose="020B0503020204020204" charset="-122"/>
                <a:ea typeface="微软雅黑" panose="020B0503020204020204" charset="-122"/>
              </a:rPr>
              <a:t>operation</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Loading and unloading of small automatic equipment</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endParaRPr lang="en-US" altLang="zh-CN"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1ting\Desktop\S6-3.jpgS6-3"/>
          <p:cNvPicPr>
            <a:picLocks noChangeAspect="1"/>
          </p:cNvPicPr>
          <p:nvPr/>
        </p:nvPicPr>
        <p:blipFill>
          <a:blip r:embed="rId1"/>
          <a:srcRect/>
          <a:stretch>
            <a:fillRect/>
          </a:stretch>
        </p:blipFill>
        <p:spPr>
          <a:xfrm>
            <a:off x="8608060" y="0"/>
            <a:ext cx="3261360" cy="4046220"/>
          </a:xfrm>
          <a:prstGeom prst="rect">
            <a:avLst/>
          </a:prstGeom>
        </p:spPr>
      </p:pic>
      <p:graphicFrame>
        <p:nvGraphicFramePr>
          <p:cNvPr id="7" name="表格 6"/>
          <p:cNvGraphicFramePr>
            <a:graphicFrameLocks noGrp="1"/>
          </p:cNvGraphicFramePr>
          <p:nvPr/>
        </p:nvGraphicFramePr>
        <p:xfrm>
          <a:off x="687748" y="190130"/>
          <a:ext cx="3160688" cy="6470746"/>
        </p:xfrm>
        <a:graphic>
          <a:graphicData uri="http://schemas.openxmlformats.org/drawingml/2006/table">
            <a:tbl>
              <a:tblPr>
                <a:tableStyleId>{5C22544A-7EE6-4342-B048-85BDC9FD1C3A}</a:tableStyleId>
              </a:tblPr>
              <a:tblGrid>
                <a:gridCol w="554379"/>
                <a:gridCol w="205877"/>
                <a:gridCol w="760256"/>
                <a:gridCol w="1640176"/>
              </a:tblGrid>
              <a:tr h="196902">
                <a:tc gridSpan="3">
                  <a:txBody>
                    <a:bodyPr/>
                    <a:lstStyle/>
                    <a:p>
                      <a:pPr algn="ctr">
                        <a:spcAft>
                          <a:spcPts val="0"/>
                        </a:spcAft>
                      </a:pPr>
                      <a:r>
                        <a:rPr lang="en-US" sz="1200" dirty="0" smtClean="0">
                          <a:effectLst/>
                        </a:rPr>
                        <a:t>Type</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Dobot-SR6-3</a:t>
                      </a:r>
                      <a:endParaRPr lang="en-US" sz="1200" dirty="0" smtClean="0">
                        <a:effectLst/>
                      </a:endParaRPr>
                    </a:p>
                  </a:txBody>
                  <a:tcPr marL="0" marR="0" marT="0" marB="0" anchor="ctr"/>
                </a:tc>
              </a:tr>
              <a:tr h="254482">
                <a:tc gridSpan="3">
                  <a:txBody>
                    <a:bodyPr/>
                    <a:lstStyle/>
                    <a:p>
                      <a:pPr algn="ctr">
                        <a:spcAft>
                          <a:spcPts val="0"/>
                        </a:spcAft>
                      </a:pPr>
                      <a:r>
                        <a:rPr lang="en-US" sz="1200" dirty="0">
                          <a:effectLst/>
                        </a:rPr>
                        <a:t>Controlled </a:t>
                      </a:r>
                      <a:r>
                        <a:rPr lang="en-US" sz="1200" dirty="0" smtClean="0">
                          <a:effectLst/>
                        </a:rPr>
                        <a:t>Axes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6</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46771">
                <a:tc gridSpan="3">
                  <a:txBody>
                    <a:bodyPr/>
                    <a:lstStyle/>
                    <a:p>
                      <a:pPr algn="ctr">
                        <a:spcAft>
                          <a:spcPts val="0"/>
                        </a:spcAft>
                      </a:pPr>
                      <a:r>
                        <a:rPr lang="en-US" sz="1200" dirty="0">
                          <a:effectLst/>
                        </a:rPr>
                        <a:t>Payload</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3kg</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4482">
                <a:tc gridSpan="3">
                  <a:txBody>
                    <a:bodyPr/>
                    <a:lstStyle/>
                    <a:p>
                      <a:pPr algn="ctr">
                        <a:spcAft>
                          <a:spcPts val="0"/>
                        </a:spcAft>
                      </a:pPr>
                      <a:r>
                        <a:rPr lang="en-US" sz="1200" dirty="0">
                          <a:effectLst/>
                        </a:rPr>
                        <a:t>Max. Reach</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700mm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51295">
                <a:tc gridSpan="3">
                  <a:txBody>
                    <a:bodyPr/>
                    <a:lstStyle/>
                    <a:p>
                      <a:pPr algn="ctr">
                        <a:spcAft>
                          <a:spcPts val="0"/>
                        </a:spcAft>
                      </a:pPr>
                      <a:r>
                        <a:rPr lang="en-US" sz="1200" dirty="0">
                          <a:effectLst/>
                        </a:rPr>
                        <a:t>Position Repeatability(Control)</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altLang="zh-CN" sz="1200" dirty="0" smtClean="0">
                          <a:effectLst/>
                        </a:rPr>
                        <a:t>±</a:t>
                      </a:r>
                      <a:r>
                        <a:rPr lang="en-US" sz="1200" dirty="0" smtClean="0">
                          <a:effectLst/>
                        </a:rPr>
                        <a:t>0</a:t>
                      </a:r>
                      <a:r>
                        <a:rPr lang="en-US" sz="1200" dirty="0">
                          <a:effectLst/>
                        </a:rPr>
                        <a:t>. </a:t>
                      </a:r>
                      <a:r>
                        <a:rPr lang="en-US" sz="1200" dirty="0" smtClean="0">
                          <a:effectLst/>
                        </a:rPr>
                        <a:t>03mm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4482">
                <a:tc rowSpan="6">
                  <a:txBody>
                    <a:bodyPr/>
                    <a:lstStyle/>
                    <a:p>
                      <a:pPr algn="ctr">
                        <a:spcAft>
                          <a:spcPts val="0"/>
                        </a:spcAft>
                      </a:pPr>
                      <a:r>
                        <a:rPr lang="en-US" sz="1200" dirty="0">
                          <a:effectLst/>
                        </a:rPr>
                        <a:t>Range of</a:t>
                      </a:r>
                      <a:endParaRPr lang="zh-CN" sz="1600" dirty="0">
                        <a:effectLst/>
                      </a:endParaRPr>
                    </a:p>
                    <a:p>
                      <a:pPr algn="ctr">
                        <a:spcAft>
                          <a:spcPts val="0"/>
                        </a:spcAft>
                      </a:pPr>
                      <a:r>
                        <a:rPr lang="en-US" sz="1200" dirty="0">
                          <a:effectLst/>
                        </a:rPr>
                        <a:t>Motion</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gridSpan="2">
                  <a:txBody>
                    <a:bodyPr/>
                    <a:lstStyle/>
                    <a:p>
                      <a:pPr algn="ctr">
                        <a:spcAft>
                          <a:spcPts val="0"/>
                        </a:spcAft>
                      </a:pPr>
                      <a:r>
                        <a:rPr lang="en-US" sz="1200" dirty="0" smtClean="0">
                          <a:effectLst/>
                        </a:rPr>
                        <a:t>J1</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algn="ctr" defTabSz="914400" rtl="0" eaLnBrk="1" latinLnBrk="0" hangingPunct="1">
                        <a:spcAft>
                          <a:spcPts val="0"/>
                        </a:spcAft>
                      </a:pPr>
                      <a:r>
                        <a:rPr kumimoji="0" lang="en-US" altLang="zh-CN" sz="1200" b="0" i="0" u="none" strike="noStrike" kern="1200" cap="none" spc="0" normalizeH="0" baseline="0" dirty="0" smtClean="0">
                          <a:ln>
                            <a:noFill/>
                          </a:ln>
                          <a:solidFill>
                            <a:prstClr val="black"/>
                          </a:solidFill>
                          <a:effectLst/>
                          <a:uLnTx/>
                          <a:uFillTx/>
                          <a:latin typeface="Calibri" panose="020F0502020204030204"/>
                          <a:ea typeface="宋体" panose="02010600030101010101" pitchFamily="2" charset="-122"/>
                          <a:cs typeface="+mn-cs"/>
                        </a:rPr>
                        <a:t>-170°~ +17</a:t>
                      </a:r>
                      <a:r>
                        <a:rPr kumimoji="0" lang="en-US" sz="1200" b="0" i="0" u="none" strike="noStrike" kern="1200" cap="none" spc="0" normalizeH="0" baseline="0" dirty="0" smtClean="0">
                          <a:ln>
                            <a:noFill/>
                          </a:ln>
                          <a:solidFill>
                            <a:prstClr val="black"/>
                          </a:solidFill>
                          <a:effectLst/>
                          <a:uLnTx/>
                          <a:uFillTx/>
                          <a:latin typeface="Calibri" panose="020F0502020204030204"/>
                          <a:ea typeface="宋体" panose="02010600030101010101" pitchFamily="2" charset="-122"/>
                          <a:cs typeface="+mn-cs"/>
                        </a:rPr>
                        <a:t>0</a:t>
                      </a:r>
                      <a:r>
                        <a:rPr kumimoji="0" lang="en-US" sz="1200" b="0" i="0" u="none" strike="noStrike" kern="1200" cap="none" spc="0" normalizeH="0" baseline="0" dirty="0">
                          <a:ln>
                            <a:noFill/>
                          </a:ln>
                          <a:solidFill>
                            <a:prstClr val="black"/>
                          </a:solidFill>
                          <a:effectLst/>
                          <a:uLnTx/>
                          <a:uFillTx/>
                          <a:latin typeface="Calibri" panose="020F0502020204030204"/>
                          <a:ea typeface="宋体" panose="02010600030101010101" pitchFamily="2" charset="-122"/>
                          <a:cs typeface="+mn-cs"/>
                        </a:rPr>
                        <a:t>°</a:t>
                      </a:r>
                      <a:endParaRPr kumimoji="0" lang="zh-CN" sz="1200" b="0" i="0" u="none" strike="noStrike" kern="1200" cap="none" spc="0" normalizeH="0" baseline="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46771">
                <a:tc vMerge="1">
                  <a:tcPr/>
                </a:tc>
                <a:tc gridSpan="2">
                  <a:txBody>
                    <a:bodyPr/>
                    <a:lstStyle/>
                    <a:p>
                      <a:pPr algn="ctr">
                        <a:spcAft>
                          <a:spcPts val="0"/>
                        </a:spcAft>
                      </a:pPr>
                      <a:r>
                        <a:rPr lang="en-US" sz="1200" dirty="0" smtClean="0">
                          <a:effectLst/>
                        </a:rPr>
                        <a:t>J2</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-60°~ +135°</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4482">
                <a:tc vMerge="1">
                  <a:tcPr/>
                </a:tc>
                <a:tc gridSpan="2">
                  <a:txBody>
                    <a:bodyPr/>
                    <a:lstStyle/>
                    <a:p>
                      <a:pPr algn="ctr">
                        <a:spcAft>
                          <a:spcPts val="0"/>
                        </a:spcAft>
                      </a:pPr>
                      <a:r>
                        <a:rPr lang="en-US" sz="1200" dirty="0" smtClean="0">
                          <a:effectLst/>
                        </a:rPr>
                        <a:t>J3</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-40°~ +170°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vMerge="1">
                  <a:tcPr/>
                </a:tc>
                <a:tc gridSpan="2">
                  <a:txBody>
                    <a:bodyPr/>
                    <a:lstStyle/>
                    <a:p>
                      <a:pPr algn="ctr">
                        <a:spcAft>
                          <a:spcPts val="0"/>
                        </a:spcAft>
                      </a:pPr>
                      <a:r>
                        <a:rPr lang="en-US" sz="1200" dirty="0" smtClean="0">
                          <a:effectLst/>
                        </a:rPr>
                        <a:t>J4</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-180°~ +180°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J5</a:t>
                      </a:r>
                      <a:endParaRPr 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-100°~ +100°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J6</a:t>
                      </a:r>
                      <a:endParaRPr 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-360°~ +360°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rowSpan="6">
                  <a:txBody>
                    <a:bodyPr/>
                    <a:lstStyle/>
                    <a:p>
                      <a:pPr algn="ctr">
                        <a:spcAft>
                          <a:spcPts val="0"/>
                        </a:spcAft>
                      </a:pPr>
                      <a:r>
                        <a:rPr lang="en-US" sz="1200" dirty="0">
                          <a:effectLst/>
                        </a:rPr>
                        <a:t>Maximum</a:t>
                      </a:r>
                      <a:endParaRPr lang="zh-CN" sz="1600" dirty="0">
                        <a:effectLst/>
                      </a:endParaRPr>
                    </a:p>
                    <a:p>
                      <a:pPr algn="ctr">
                        <a:spcAft>
                          <a:spcPts val="0"/>
                        </a:spcAft>
                      </a:pPr>
                      <a:r>
                        <a:rPr lang="en-US" sz="1200" dirty="0">
                          <a:effectLst/>
                        </a:rPr>
                        <a:t>Speed</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gridSpan="2">
                  <a:txBody>
                    <a:bodyPr/>
                    <a:lstStyle/>
                    <a:p>
                      <a:pPr algn="ctr">
                        <a:spcAft>
                          <a:spcPts val="0"/>
                        </a:spcAft>
                      </a:pPr>
                      <a:r>
                        <a:rPr lang="en-US" sz="1200" dirty="0">
                          <a:effectLst/>
                        </a:rPr>
                        <a:t>J1</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smtClean="0">
                          <a:effectLst/>
                        </a:rPr>
                        <a:t>250.5°/</a:t>
                      </a:r>
                      <a:r>
                        <a:rPr lang="en-US" sz="1200" dirty="0">
                          <a:effectLst/>
                        </a:rPr>
                        <a:t>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a:tc>
                <a:tc gridSpan="2">
                  <a:txBody>
                    <a:bodyPr/>
                    <a:lstStyle/>
                    <a:p>
                      <a:pPr algn="ctr">
                        <a:spcAft>
                          <a:spcPts val="0"/>
                        </a:spcAft>
                      </a:pPr>
                      <a:r>
                        <a:rPr lang="en-US" sz="1200">
                          <a:effectLst/>
                        </a:rPr>
                        <a:t>J2</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250.5°/s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a:tc>
                <a:tc gridSpan="2">
                  <a:txBody>
                    <a:bodyPr/>
                    <a:lstStyle/>
                    <a:p>
                      <a:pPr algn="ctr">
                        <a:spcAft>
                          <a:spcPts val="0"/>
                        </a:spcAft>
                      </a:pPr>
                      <a:r>
                        <a:rPr lang="en-US" sz="1200" dirty="0" smtClean="0">
                          <a:effectLst/>
                        </a:rPr>
                        <a:t>J3</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250.5°/s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a:tc>
                <a:tc gridSpan="2">
                  <a:txBody>
                    <a:bodyPr/>
                    <a:lstStyle/>
                    <a:p>
                      <a:pPr algn="ctr">
                        <a:spcAft>
                          <a:spcPts val="0"/>
                        </a:spcAft>
                      </a:pPr>
                      <a:r>
                        <a:rPr lang="en-US" altLang="zh-CN" sz="1200" dirty="0" smtClean="0">
                          <a:effectLst/>
                        </a:rPr>
                        <a:t>J4</a:t>
                      </a:r>
                      <a:endParaRPr lang="zh-CN" altLang="zh-CN" sz="1600" dirty="0">
                        <a:solidFill>
                          <a:srgbClr val="000000"/>
                        </a:solidFill>
                        <a:effectLst/>
                        <a:latin typeface="宋体" panose="02010600030101010101" pitchFamily="2" charset="-122"/>
                        <a:ea typeface="+mn-ea"/>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185.55°/s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J5</a:t>
                      </a:r>
                      <a:endParaRPr lang="zh-CN" alt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247.41°/s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J6</a:t>
                      </a:r>
                      <a:endParaRPr lang="zh-CN" alt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601.2°/s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gridSpan="3">
                  <a:txBody>
                    <a:bodyPr/>
                    <a:lstStyle/>
                    <a:p>
                      <a:pPr marL="0" algn="ctr" defTabSz="914400" rtl="0" eaLnBrk="1" latinLnBrk="0" hangingPunct="1">
                        <a:spcAft>
                          <a:spcPts val="0"/>
                        </a:spcAft>
                      </a:pPr>
                      <a:r>
                        <a:rPr lang="en-US" altLang="zh-CN" sz="1100" kern="1200" dirty="0" smtClean="0">
                          <a:solidFill>
                            <a:schemeClr val="dk1"/>
                          </a:solidFill>
                          <a:effectLst/>
                          <a:latin typeface="+mn-lt"/>
                          <a:ea typeface="+mn-ea"/>
                          <a:cs typeface="+mn-cs"/>
                        </a:rPr>
                        <a:t>Net weight</a:t>
                      </a:r>
                      <a:endParaRPr lang="zh-CN" sz="1100" kern="1200" dirty="0">
                        <a:solidFill>
                          <a:schemeClr val="dk1"/>
                        </a:solidFill>
                        <a:effectLst/>
                        <a:latin typeface="+mn-lt"/>
                        <a:ea typeface="+mn-ea"/>
                        <a:cs typeface="+mn-cs"/>
                      </a:endParaRPr>
                    </a:p>
                  </a:txBody>
                  <a:tcPr marL="0" marR="0" marT="0" marB="0" anchor="ctr"/>
                </a:tc>
                <a:tc hMerge="1">
                  <a:tcPr/>
                </a:tc>
                <a:tc hMerge="1">
                  <a:tcPr/>
                </a:tc>
                <a:tc>
                  <a:txBody>
                    <a:bodyPr/>
                    <a:lstStyle/>
                    <a:p>
                      <a:pPr marL="0" algn="ctr" defTabSz="914400" rtl="0" eaLnBrk="1" latinLnBrk="0" hangingPunct="1">
                        <a:spcAft>
                          <a:spcPts val="0"/>
                        </a:spcAft>
                      </a:pPr>
                      <a:r>
                        <a:rPr lang="en-US" altLang="zh-CN" sz="1100" kern="1200" dirty="0" smtClean="0">
                          <a:solidFill>
                            <a:schemeClr val="dk1"/>
                          </a:solidFill>
                          <a:effectLst/>
                          <a:latin typeface="+mn-lt"/>
                          <a:ea typeface="+mn-ea"/>
                          <a:cs typeface="+mn-cs"/>
                        </a:rPr>
                        <a:t>49kg</a:t>
                      </a:r>
                      <a:endParaRPr lang="zh-CN" sz="1100" kern="1200" dirty="0">
                        <a:solidFill>
                          <a:schemeClr val="dk1"/>
                        </a:solidFill>
                        <a:effectLst/>
                        <a:latin typeface="+mn-lt"/>
                        <a:ea typeface="+mn-ea"/>
                        <a:cs typeface="+mn-cs"/>
                      </a:endParaRPr>
                    </a:p>
                  </a:txBody>
                  <a:tcPr marL="0" marR="0" marT="0" marB="0" anchor="ctr"/>
                </a:tc>
              </a:tr>
              <a:tr h="250884">
                <a:tc gridSpan="3">
                  <a:txBody>
                    <a:bodyPr/>
                    <a:lstStyle/>
                    <a:p>
                      <a:pPr algn="ctr">
                        <a:spcAft>
                          <a:spcPts val="0"/>
                        </a:spcAft>
                      </a:pPr>
                      <a:r>
                        <a:rPr lang="en-US" sz="1200" dirty="0">
                          <a:effectLst/>
                        </a:rPr>
                        <a:t>Power Supply</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Three-phase 220</a:t>
                      </a:r>
                      <a:r>
                        <a:rPr lang="en-US" altLang="zh-CN" sz="1200" dirty="0" smtClean="0">
                          <a:effectLst/>
                        </a:rPr>
                        <a:t>v</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gridSpan="3">
                  <a:txBody>
                    <a:bodyPr/>
                    <a:lstStyle/>
                    <a:p>
                      <a:pPr algn="ctr">
                        <a:spcAft>
                          <a:spcPts val="0"/>
                        </a:spcAft>
                      </a:pPr>
                      <a:r>
                        <a:rPr lang="en-US" sz="1200" dirty="0">
                          <a:effectLst/>
                        </a:rPr>
                        <a:t>Control platform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Open PC architecture</a:t>
                      </a:r>
                      <a:endParaRPr lang="zh-CN" altLang="zh-CN" sz="1200" kern="1200" dirty="0">
                        <a:solidFill>
                          <a:schemeClr val="dk1"/>
                        </a:solidFill>
                        <a:effectLst/>
                        <a:latin typeface="+mn-lt"/>
                        <a:ea typeface="+mn-ea"/>
                        <a:cs typeface="+mn-cs"/>
                      </a:endParaRPr>
                    </a:p>
                  </a:txBody>
                  <a:tcPr marL="0" marR="0" marT="0" marB="0" anchor="ctr"/>
                </a:tc>
              </a:tr>
              <a:tr h="250884">
                <a:tc gridSpan="3">
                  <a:txBody>
                    <a:bodyPr/>
                    <a:lstStyle/>
                    <a:p>
                      <a:pPr algn="ctr">
                        <a:spcAft>
                          <a:spcPts val="0"/>
                        </a:spcAft>
                      </a:pPr>
                      <a:r>
                        <a:rPr lang="en-US" sz="1200">
                          <a:effectLst/>
                        </a:rPr>
                        <a:t>Operating System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L</a:t>
                      </a:r>
                      <a:r>
                        <a:rPr lang="en-US" altLang="zh-CN" sz="1200" dirty="0" smtClean="0">
                          <a:effectLst/>
                        </a:rPr>
                        <a:t>inux</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gridSpan="3">
                  <a:txBody>
                    <a:bodyPr/>
                    <a:lstStyle/>
                    <a:p>
                      <a:pPr algn="ctr">
                        <a:spcAft>
                          <a:spcPts val="0"/>
                        </a:spcAft>
                      </a:pPr>
                      <a:r>
                        <a:rPr lang="en-US" sz="1200" dirty="0" smtClean="0">
                          <a:effectLst/>
                        </a:rPr>
                        <a:t>Interface</a:t>
                      </a:r>
                      <a:r>
                        <a:rPr lang="en-US" sz="1200" dirty="0">
                          <a:effectLst/>
                        </a:rPr>
                        <a:t> </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E</a:t>
                      </a:r>
                      <a:r>
                        <a:rPr lang="en-US" altLang="zh-CN" sz="1200" dirty="0" smtClean="0">
                          <a:effectLst/>
                        </a:rPr>
                        <a:t>thernet,</a:t>
                      </a:r>
                      <a:r>
                        <a:rPr lang="en-US" sz="1200" dirty="0" smtClean="0">
                          <a:effectLst/>
                        </a:rPr>
                        <a:t>RS-232C</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23152">
                <a:tc rowSpan="2" gridSpan="2">
                  <a:txBody>
                    <a:bodyPr/>
                    <a:lstStyle/>
                    <a:p>
                      <a:pPr algn="ctr">
                        <a:spcAft>
                          <a:spcPts val="0"/>
                        </a:spcAft>
                      </a:pPr>
                      <a:r>
                        <a:rPr lang="en-US" sz="1200" dirty="0">
                          <a:effectLst/>
                        </a:rPr>
                        <a:t>I/O</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rowSpan="2"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input</a:t>
                      </a:r>
                      <a:endParaRPr lang="zh-CN" sz="1200" kern="1200" dirty="0">
                        <a:solidFill>
                          <a:schemeClr val="dk1"/>
                        </a:solidFill>
                        <a:effectLst/>
                        <a:latin typeface="+mn-lt"/>
                        <a:ea typeface="+mn-ea"/>
                        <a:cs typeface="+mn-cs"/>
                      </a:endParaRPr>
                    </a:p>
                  </a:txBody>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0543">
                <a:tc vMerge="1" gridSpan="2">
                  <a:tcPr marL="0" marR="0" marT="0" marB="0" anchor="ctr"/>
                </a:tc>
                <a:tc vMerge="1"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output</a:t>
                      </a:r>
                      <a:endParaRPr lang="zh-CN" altLang="en-US" sz="1200" kern="1200" dirty="0">
                        <a:solidFill>
                          <a:schemeClr val="dk1"/>
                        </a:solidFill>
                        <a:effectLst/>
                        <a:latin typeface="+mn-lt"/>
                        <a:ea typeface="+mn-ea"/>
                        <a:cs typeface="+mn-cs"/>
                      </a:endParaRPr>
                    </a:p>
                  </a:txBody>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0543">
                <a:tc gridSpan="3">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Pneumatic piping</a:t>
                      </a:r>
                      <a:endParaRPr lang="zh-CN" sz="1200" kern="1200" dirty="0">
                        <a:solidFill>
                          <a:schemeClr val="dk1"/>
                        </a:solidFill>
                        <a:effectLst/>
                        <a:latin typeface="+mn-lt"/>
                        <a:ea typeface="+mn-ea"/>
                        <a:cs typeface="+mn-cs"/>
                      </a:endParaRPr>
                    </a:p>
                  </a:txBody>
                  <a:tcPr marL="0" marR="0" marT="0" marB="0" anchor="ctr"/>
                </a:tc>
                <a:tc hMerge="1">
                  <a:tcPr/>
                </a:tc>
                <a:tc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Φ6 hose</a:t>
                      </a:r>
                      <a:endParaRPr lang="zh-CN" sz="1200" kern="1200" dirty="0">
                        <a:solidFill>
                          <a:schemeClr val="dk1"/>
                        </a:solidFill>
                        <a:effectLst/>
                        <a:latin typeface="+mn-lt"/>
                        <a:ea typeface="+mn-ea"/>
                        <a:cs typeface="+mn-cs"/>
                      </a:endParaRPr>
                    </a:p>
                  </a:txBody>
                  <a:tcPr marL="0" marR="0" marT="0" marB="0" anchor="ctr"/>
                </a:tc>
              </a:tr>
            </a:tbl>
          </a:graphicData>
        </a:graphic>
      </p:graphicFrame>
      <p:sp>
        <p:nvSpPr>
          <p:cNvPr id="8" name="文本框 7"/>
          <p:cNvSpPr txBox="1"/>
          <p:nvPr/>
        </p:nvSpPr>
        <p:spPr>
          <a:xfrm>
            <a:off x="4888712" y="946114"/>
            <a:ext cx="3267429" cy="52322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Dobot-SR6-3</a:t>
            </a:r>
            <a:endParaRPr lang="en-US" altLang="zh-CN" sz="2800" dirty="0">
              <a:latin typeface="微软雅黑" panose="020B0503020204020204" charset="-122"/>
              <a:ea typeface="微软雅黑" panose="020B0503020204020204" charset="-122"/>
            </a:endParaRPr>
          </a:p>
        </p:txBody>
      </p:sp>
      <p:sp>
        <p:nvSpPr>
          <p:cNvPr id="9" name="文本框 8"/>
          <p:cNvSpPr txBox="1"/>
          <p:nvPr/>
        </p:nvSpPr>
        <p:spPr>
          <a:xfrm>
            <a:off x="5067679" y="2165288"/>
            <a:ext cx="4201827" cy="1846659"/>
          </a:xfrm>
          <a:prstGeom prst="rect">
            <a:avLst/>
          </a:prstGeom>
          <a:noFill/>
        </p:spPr>
        <p:txBody>
          <a:bodyPr wrap="square" rtlCol="0">
            <a:spAutoFit/>
          </a:bodyPr>
          <a:lstStyle/>
          <a:p>
            <a:r>
              <a:rPr lang="en-US" altLang="zh-CN" b="1" dirty="0" smtClean="0">
                <a:latin typeface="微软雅黑" panose="020B0503020204020204" charset="-122"/>
                <a:ea typeface="微软雅黑" panose="020B0503020204020204" charset="-122"/>
              </a:rPr>
              <a:t>Features</a:t>
            </a:r>
            <a:r>
              <a:rPr lang="zh-CN" altLang="en-US" b="1" dirty="0" smtClean="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endParaRPr lang="zh-CN" altLang="en-US" sz="160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Multi machine control </a:t>
            </a:r>
            <a:r>
              <a:rPr lang="en-US" altLang="zh-CN" sz="1600" dirty="0" smtClean="0">
                <a:latin typeface="微软雅黑" panose="020B0503020204020204" charset="-122"/>
                <a:ea typeface="微软雅黑" panose="020B0503020204020204" charset="-122"/>
              </a:rPr>
              <a:t>technology</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Fast and accurate</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Concise </a:t>
            </a:r>
            <a:r>
              <a:rPr lang="en-US" altLang="zh-CN" sz="1600" dirty="0" smtClean="0">
                <a:latin typeface="微软雅黑" panose="020B0503020204020204" charset="-122"/>
                <a:ea typeface="微软雅黑" panose="020B0503020204020204" charset="-122"/>
              </a:rPr>
              <a:t>dexterous</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Agile and </a:t>
            </a:r>
            <a:r>
              <a:rPr lang="en-US" altLang="zh-CN" sz="1600" dirty="0" smtClean="0">
                <a:latin typeface="微软雅黑" panose="020B0503020204020204" charset="-122"/>
                <a:ea typeface="微软雅黑" panose="020B0503020204020204" charset="-122"/>
              </a:rPr>
              <a:t>fast</a:t>
            </a:r>
            <a:endParaRPr lang="en-US" altLang="zh-CN" sz="1600" dirty="0">
              <a:latin typeface="微软雅黑" panose="020B0503020204020204" charset="-122"/>
              <a:ea typeface="微软雅黑" panose="020B0503020204020204" charset="-122"/>
            </a:endParaRPr>
          </a:p>
          <a:p>
            <a:pPr marL="285750" indent="-285750">
              <a:buFont typeface="Arial" panose="020B0604020202020204" pitchFamily="34" charset="0"/>
              <a:buChar char="•"/>
            </a:pPr>
            <a:endParaRPr lang="en-US" altLang="zh-CN" sz="1600" dirty="0" smtClean="0">
              <a:latin typeface="微软雅黑" panose="020B0503020204020204" charset="-122"/>
              <a:ea typeface="微软雅黑" panose="020B0503020204020204" charset="-122"/>
            </a:endParaRPr>
          </a:p>
        </p:txBody>
      </p:sp>
      <p:sp>
        <p:nvSpPr>
          <p:cNvPr id="10" name="矩形 9"/>
          <p:cNvSpPr/>
          <p:nvPr/>
        </p:nvSpPr>
        <p:spPr>
          <a:xfrm>
            <a:off x="5073469" y="4513399"/>
            <a:ext cx="6144678" cy="1354217"/>
          </a:xfrm>
          <a:prstGeom prst="rect">
            <a:avLst/>
          </a:prstGeom>
        </p:spPr>
        <p:txBody>
          <a:bodyPr wrap="square">
            <a:spAutoFit/>
          </a:bodyPr>
          <a:lstStyle/>
          <a:p>
            <a:r>
              <a:rPr lang="en-US" altLang="zh-CN" b="1" dirty="0" smtClean="0">
                <a:latin typeface="微软雅黑" panose="020B0503020204020204" charset="-122"/>
                <a:ea typeface="微软雅黑" panose="020B0503020204020204" charset="-122"/>
              </a:rPr>
              <a:t>Typical</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Application</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Scenario</a:t>
            </a:r>
            <a:r>
              <a:rPr lang="zh-CN" altLang="en-US" b="1" dirty="0" smtClean="0">
                <a:latin typeface="微软雅黑" panose="020B0503020204020204" charset="-122"/>
                <a:ea typeface="微软雅黑" panose="020B0503020204020204" charset="-122"/>
                <a:sym typeface="+mn-ea"/>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Dispensing </a:t>
            </a:r>
            <a:r>
              <a:rPr lang="en-US" altLang="zh-CN" sz="1600" dirty="0" smtClean="0">
                <a:latin typeface="微软雅黑" panose="020B0503020204020204" charset="-122"/>
                <a:ea typeface="微软雅黑" panose="020B0503020204020204" charset="-122"/>
                <a:sym typeface="+mn-ea"/>
              </a:rPr>
              <a:t>operation</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Products </a:t>
            </a:r>
            <a:r>
              <a:rPr lang="en-US" altLang="zh-CN" sz="1600" dirty="0">
                <a:latin typeface="微软雅黑" panose="020B0503020204020204" charset="-122"/>
                <a:ea typeface="微软雅黑" panose="020B0503020204020204" charset="-122"/>
                <a:sym typeface="+mn-ea"/>
              </a:rPr>
              <a:t>3D </a:t>
            </a:r>
            <a:r>
              <a:rPr lang="en-US" altLang="zh-CN" sz="1600" dirty="0" smtClean="0">
                <a:latin typeface="微软雅黑" panose="020B0503020204020204" charset="-122"/>
                <a:ea typeface="微软雅黑" panose="020B0503020204020204" charset="-122"/>
                <a:sym typeface="+mn-ea"/>
              </a:rPr>
              <a:t>detection</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a:t>Small assembly line feeding and </a:t>
            </a:r>
            <a:r>
              <a:rPr lang="en-US" altLang="zh-CN" sz="1600" dirty="0" smtClean="0"/>
              <a:t>unloading</a:t>
            </a:r>
            <a:endParaRPr lang="en-US" altLang="zh-CN" sz="1600" dirty="0" smtClean="0"/>
          </a:p>
          <a:p>
            <a:pPr marL="285750" indent="-285750">
              <a:buFont typeface="Arial" panose="020B0604020202020204" pitchFamily="34" charset="0"/>
              <a:buChar char="•"/>
            </a:pPr>
            <a:r>
              <a:rPr lang="en-US" altLang="zh-CN" sz="1600" dirty="0"/>
              <a:t>Assembly operation</a:t>
            </a:r>
            <a:endParaRPr lang="en-US" altLang="zh-CN"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1ting\Desktop\产品图片\S6-12.jpgS6-12"/>
          <p:cNvPicPr>
            <a:picLocks noChangeAspect="1"/>
          </p:cNvPicPr>
          <p:nvPr/>
        </p:nvPicPr>
        <p:blipFill>
          <a:blip r:embed="rId1"/>
          <a:srcRect/>
          <a:stretch>
            <a:fillRect/>
          </a:stretch>
        </p:blipFill>
        <p:spPr>
          <a:xfrm>
            <a:off x="9381929" y="80401"/>
            <a:ext cx="2506980" cy="3203575"/>
          </a:xfrm>
          <a:prstGeom prst="rect">
            <a:avLst/>
          </a:prstGeom>
        </p:spPr>
      </p:pic>
      <p:graphicFrame>
        <p:nvGraphicFramePr>
          <p:cNvPr id="7" name="表格 6"/>
          <p:cNvGraphicFramePr>
            <a:graphicFrameLocks noGrp="1"/>
          </p:cNvGraphicFramePr>
          <p:nvPr/>
        </p:nvGraphicFramePr>
        <p:xfrm>
          <a:off x="967587" y="178846"/>
          <a:ext cx="3160688" cy="6470746"/>
        </p:xfrm>
        <a:graphic>
          <a:graphicData uri="http://schemas.openxmlformats.org/drawingml/2006/table">
            <a:tbl>
              <a:tblPr>
                <a:tableStyleId>{5C22544A-7EE6-4342-B048-85BDC9FD1C3A}</a:tableStyleId>
              </a:tblPr>
              <a:tblGrid>
                <a:gridCol w="554379"/>
                <a:gridCol w="205877"/>
                <a:gridCol w="760256"/>
                <a:gridCol w="1640176"/>
              </a:tblGrid>
              <a:tr h="196902">
                <a:tc gridSpan="3">
                  <a:txBody>
                    <a:bodyPr/>
                    <a:lstStyle/>
                    <a:p>
                      <a:pPr algn="ctr">
                        <a:spcAft>
                          <a:spcPts val="0"/>
                        </a:spcAft>
                      </a:pPr>
                      <a:r>
                        <a:rPr lang="en-US" sz="1200" dirty="0" smtClean="0">
                          <a:effectLst/>
                        </a:rPr>
                        <a:t>Type</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Dobot-SR6-12</a:t>
                      </a:r>
                      <a:endParaRPr lang="en-US" sz="1200" dirty="0" smtClean="0">
                        <a:effectLst/>
                      </a:endParaRPr>
                    </a:p>
                  </a:txBody>
                  <a:tcPr marL="0" marR="0" marT="0" marB="0" anchor="ctr"/>
                </a:tc>
              </a:tr>
              <a:tr h="254482">
                <a:tc gridSpan="3">
                  <a:txBody>
                    <a:bodyPr/>
                    <a:lstStyle/>
                    <a:p>
                      <a:pPr algn="ctr">
                        <a:spcAft>
                          <a:spcPts val="0"/>
                        </a:spcAft>
                      </a:pPr>
                      <a:r>
                        <a:rPr lang="en-US" sz="1200" dirty="0">
                          <a:effectLst/>
                        </a:rPr>
                        <a:t>Controlled </a:t>
                      </a:r>
                      <a:r>
                        <a:rPr lang="en-US" sz="1200" dirty="0" smtClean="0">
                          <a:effectLst/>
                        </a:rPr>
                        <a:t>Axes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6</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46771">
                <a:tc gridSpan="3">
                  <a:txBody>
                    <a:bodyPr/>
                    <a:lstStyle/>
                    <a:p>
                      <a:pPr algn="ctr">
                        <a:spcAft>
                          <a:spcPts val="0"/>
                        </a:spcAft>
                      </a:pPr>
                      <a:r>
                        <a:rPr lang="en-US" sz="1200" dirty="0">
                          <a:effectLst/>
                        </a:rPr>
                        <a:t>Payload</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12kg</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4482">
                <a:tc gridSpan="3">
                  <a:txBody>
                    <a:bodyPr/>
                    <a:lstStyle/>
                    <a:p>
                      <a:pPr algn="ctr">
                        <a:spcAft>
                          <a:spcPts val="0"/>
                        </a:spcAft>
                      </a:pPr>
                      <a:r>
                        <a:rPr lang="en-US" sz="1200" dirty="0">
                          <a:effectLst/>
                        </a:rPr>
                        <a:t>Max. Reach</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1406mm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51295">
                <a:tc gridSpan="3">
                  <a:txBody>
                    <a:bodyPr/>
                    <a:lstStyle/>
                    <a:p>
                      <a:pPr algn="ctr">
                        <a:spcAft>
                          <a:spcPts val="0"/>
                        </a:spcAft>
                      </a:pPr>
                      <a:r>
                        <a:rPr lang="en-US" sz="1200" dirty="0">
                          <a:effectLst/>
                        </a:rPr>
                        <a:t>Position Repeatability(Control)</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altLang="zh-CN" sz="1200" dirty="0" smtClean="0">
                          <a:effectLst/>
                        </a:rPr>
                        <a:t>±</a:t>
                      </a:r>
                      <a:r>
                        <a:rPr lang="en-US" sz="1200" dirty="0" smtClean="0">
                          <a:effectLst/>
                        </a:rPr>
                        <a:t>0</a:t>
                      </a:r>
                      <a:r>
                        <a:rPr lang="en-US" sz="1200" dirty="0">
                          <a:effectLst/>
                        </a:rPr>
                        <a:t>. </a:t>
                      </a:r>
                      <a:r>
                        <a:rPr lang="en-US" sz="1200" dirty="0" smtClean="0">
                          <a:effectLst/>
                        </a:rPr>
                        <a:t>06mm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4482">
                <a:tc rowSpan="6">
                  <a:txBody>
                    <a:bodyPr/>
                    <a:lstStyle/>
                    <a:p>
                      <a:pPr algn="ctr">
                        <a:spcAft>
                          <a:spcPts val="0"/>
                        </a:spcAft>
                      </a:pPr>
                      <a:r>
                        <a:rPr lang="en-US" sz="1200" dirty="0">
                          <a:effectLst/>
                        </a:rPr>
                        <a:t>Range of</a:t>
                      </a:r>
                      <a:endParaRPr lang="zh-CN" sz="1600" dirty="0">
                        <a:effectLst/>
                      </a:endParaRPr>
                    </a:p>
                    <a:p>
                      <a:pPr algn="ctr">
                        <a:spcAft>
                          <a:spcPts val="0"/>
                        </a:spcAft>
                      </a:pPr>
                      <a:r>
                        <a:rPr lang="en-US" sz="1200" dirty="0">
                          <a:effectLst/>
                        </a:rPr>
                        <a:t>Motion</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gridSpan="2">
                  <a:txBody>
                    <a:bodyPr/>
                    <a:lstStyle/>
                    <a:p>
                      <a:pPr algn="ctr">
                        <a:spcAft>
                          <a:spcPts val="0"/>
                        </a:spcAft>
                      </a:pPr>
                      <a:r>
                        <a:rPr lang="en-US" sz="1200" dirty="0" smtClean="0">
                          <a:effectLst/>
                        </a:rPr>
                        <a:t>J1</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algn="ctr" defTabSz="914400" rtl="0" eaLnBrk="1" latinLnBrk="0" hangingPunct="1">
                        <a:spcAft>
                          <a:spcPts val="0"/>
                        </a:spcAft>
                      </a:pPr>
                      <a:r>
                        <a:rPr kumimoji="0" lang="en-US" altLang="zh-CN" sz="1200" b="0" i="0" u="none" strike="noStrike" kern="1200" cap="none" spc="0" normalizeH="0" baseline="0" dirty="0" smtClean="0">
                          <a:ln>
                            <a:noFill/>
                          </a:ln>
                          <a:solidFill>
                            <a:prstClr val="black"/>
                          </a:solidFill>
                          <a:effectLst/>
                          <a:uLnTx/>
                          <a:uFillTx/>
                          <a:latin typeface="Calibri" panose="020F0502020204030204"/>
                          <a:ea typeface="宋体" panose="02010600030101010101" pitchFamily="2" charset="-122"/>
                          <a:cs typeface="+mn-cs"/>
                        </a:rPr>
                        <a:t>-170°~ +17</a:t>
                      </a:r>
                      <a:r>
                        <a:rPr kumimoji="0" lang="en-US" sz="1200" b="0" i="0" u="none" strike="noStrike" kern="1200" cap="none" spc="0" normalizeH="0" baseline="0" dirty="0" smtClean="0">
                          <a:ln>
                            <a:noFill/>
                          </a:ln>
                          <a:solidFill>
                            <a:prstClr val="black"/>
                          </a:solidFill>
                          <a:effectLst/>
                          <a:uLnTx/>
                          <a:uFillTx/>
                          <a:latin typeface="Calibri" panose="020F0502020204030204"/>
                          <a:ea typeface="宋体" panose="02010600030101010101" pitchFamily="2" charset="-122"/>
                          <a:cs typeface="+mn-cs"/>
                        </a:rPr>
                        <a:t>0</a:t>
                      </a:r>
                      <a:r>
                        <a:rPr kumimoji="0" lang="en-US" sz="1200" b="0" i="0" u="none" strike="noStrike" kern="1200" cap="none" spc="0" normalizeH="0" baseline="0" dirty="0">
                          <a:ln>
                            <a:noFill/>
                          </a:ln>
                          <a:solidFill>
                            <a:prstClr val="black"/>
                          </a:solidFill>
                          <a:effectLst/>
                          <a:uLnTx/>
                          <a:uFillTx/>
                          <a:latin typeface="Calibri" panose="020F0502020204030204"/>
                          <a:ea typeface="宋体" panose="02010600030101010101" pitchFamily="2" charset="-122"/>
                          <a:cs typeface="+mn-cs"/>
                        </a:rPr>
                        <a:t>°</a:t>
                      </a:r>
                      <a:endParaRPr kumimoji="0" lang="zh-CN" sz="1200" b="0" i="0" u="none" strike="noStrike" kern="1200" cap="none" spc="0" normalizeH="0" baseline="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46771">
                <a:tc vMerge="1">
                  <a:tcPr/>
                </a:tc>
                <a:tc gridSpan="2">
                  <a:txBody>
                    <a:bodyPr/>
                    <a:lstStyle/>
                    <a:p>
                      <a:pPr algn="ctr">
                        <a:spcAft>
                          <a:spcPts val="0"/>
                        </a:spcAft>
                      </a:pPr>
                      <a:r>
                        <a:rPr lang="en-US" sz="1200" dirty="0" smtClean="0">
                          <a:effectLst/>
                        </a:rPr>
                        <a:t>J2</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-90°~ +155°</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4482">
                <a:tc vMerge="1">
                  <a:tcPr/>
                </a:tc>
                <a:tc gridSpan="2">
                  <a:txBody>
                    <a:bodyPr/>
                    <a:lstStyle/>
                    <a:p>
                      <a:pPr algn="ctr">
                        <a:spcAft>
                          <a:spcPts val="0"/>
                        </a:spcAft>
                      </a:pPr>
                      <a:r>
                        <a:rPr lang="en-US" sz="1200" dirty="0" smtClean="0">
                          <a:effectLst/>
                        </a:rPr>
                        <a:t>J3</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-20°~ +170°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vMerge="1">
                  <a:tcPr/>
                </a:tc>
                <a:tc gridSpan="2">
                  <a:txBody>
                    <a:bodyPr/>
                    <a:lstStyle/>
                    <a:p>
                      <a:pPr algn="ctr">
                        <a:spcAft>
                          <a:spcPts val="0"/>
                        </a:spcAft>
                      </a:pPr>
                      <a:r>
                        <a:rPr lang="en-US" sz="1200" dirty="0" smtClean="0">
                          <a:effectLst/>
                        </a:rPr>
                        <a:t>J4</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-180°~ +180°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J5</a:t>
                      </a:r>
                      <a:endParaRPr 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-50°~ +230°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J6</a:t>
                      </a:r>
                      <a:endParaRPr 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-360°~ +360°</a:t>
                      </a:r>
                      <a:endParaRPr kumimoji="0" lang="zh-CN"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marL="0" marR="0" marT="0" marB="0" anchor="ctr"/>
                </a:tc>
              </a:tr>
              <a:tr h="250884">
                <a:tc rowSpan="6">
                  <a:txBody>
                    <a:bodyPr/>
                    <a:lstStyle/>
                    <a:p>
                      <a:pPr algn="ctr">
                        <a:spcAft>
                          <a:spcPts val="0"/>
                        </a:spcAft>
                      </a:pPr>
                      <a:r>
                        <a:rPr lang="en-US" sz="1200" dirty="0">
                          <a:effectLst/>
                        </a:rPr>
                        <a:t>Maximum</a:t>
                      </a:r>
                      <a:endParaRPr lang="zh-CN" sz="1600" dirty="0">
                        <a:effectLst/>
                      </a:endParaRPr>
                    </a:p>
                    <a:p>
                      <a:pPr algn="ctr">
                        <a:spcAft>
                          <a:spcPts val="0"/>
                        </a:spcAft>
                      </a:pPr>
                      <a:r>
                        <a:rPr lang="en-US" sz="1200" dirty="0">
                          <a:effectLst/>
                        </a:rPr>
                        <a:t>Speed</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gridSpan="2">
                  <a:txBody>
                    <a:bodyPr/>
                    <a:lstStyle/>
                    <a:p>
                      <a:pPr algn="ctr">
                        <a:spcAft>
                          <a:spcPts val="0"/>
                        </a:spcAft>
                      </a:pPr>
                      <a:r>
                        <a:rPr lang="en-US" sz="1200" dirty="0">
                          <a:effectLst/>
                        </a:rPr>
                        <a:t>J1</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algn="ctr">
                        <a:spcAft>
                          <a:spcPts val="0"/>
                        </a:spcAft>
                      </a:pPr>
                      <a:r>
                        <a:rPr lang="en-US" sz="1200" dirty="0" smtClean="0">
                          <a:effectLst/>
                        </a:rPr>
                        <a:t>230°/</a:t>
                      </a:r>
                      <a:r>
                        <a:rPr lang="en-US" sz="1200" dirty="0">
                          <a:effectLst/>
                        </a:rPr>
                        <a:t>s</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a:tc>
                <a:tc gridSpan="2">
                  <a:txBody>
                    <a:bodyPr/>
                    <a:lstStyle/>
                    <a:p>
                      <a:pPr algn="ctr">
                        <a:spcAft>
                          <a:spcPts val="0"/>
                        </a:spcAft>
                      </a:pPr>
                      <a:r>
                        <a:rPr lang="en-US" sz="1200">
                          <a:effectLst/>
                        </a:rPr>
                        <a:t>J2</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225°/s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a:tc>
                <a:tc gridSpan="2">
                  <a:txBody>
                    <a:bodyPr/>
                    <a:lstStyle/>
                    <a:p>
                      <a:pPr algn="ctr">
                        <a:spcAft>
                          <a:spcPts val="0"/>
                        </a:spcAft>
                      </a:pPr>
                      <a:r>
                        <a:rPr lang="en-US" sz="1200" dirty="0" smtClean="0">
                          <a:effectLst/>
                        </a:rPr>
                        <a:t>J3</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230°/s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a:tc>
                <a:tc gridSpan="2">
                  <a:txBody>
                    <a:bodyPr/>
                    <a:lstStyle/>
                    <a:p>
                      <a:pPr algn="ctr">
                        <a:spcAft>
                          <a:spcPts val="0"/>
                        </a:spcAft>
                      </a:pPr>
                      <a:r>
                        <a:rPr lang="en-US" altLang="zh-CN" sz="1200" dirty="0" smtClean="0">
                          <a:effectLst/>
                        </a:rPr>
                        <a:t>J4</a:t>
                      </a:r>
                      <a:endParaRPr lang="zh-CN" altLang="zh-CN" sz="1600" dirty="0">
                        <a:solidFill>
                          <a:srgbClr val="000000"/>
                        </a:solidFill>
                        <a:effectLst/>
                        <a:latin typeface="宋体" panose="02010600030101010101" pitchFamily="2" charset="-122"/>
                        <a:ea typeface="+mn-ea"/>
                        <a:cs typeface="宋体" panose="02010600030101010101" pitchFamily="2" charset="-122"/>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480°/s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J5</a:t>
                      </a:r>
                      <a:endParaRPr lang="zh-CN" alt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480°/s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vMerge="1">
                  <a:tcPr marL="0" marR="0" marT="0" marB="0" anchor="ctr"/>
                </a:tc>
                <a:tc gridSpan="2">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J6</a:t>
                      </a:r>
                      <a:endParaRPr lang="zh-CN" altLang="zh-CN" sz="1200" kern="1200" dirty="0">
                        <a:solidFill>
                          <a:schemeClr val="dk1"/>
                        </a:solidFill>
                        <a:effectLst/>
                        <a:latin typeface="+mn-lt"/>
                        <a:ea typeface="+mn-ea"/>
                        <a:cs typeface="+mn-cs"/>
                      </a:endParaRPr>
                    </a:p>
                  </a:txBody>
                  <a:tcPr marL="0" marR="0" marT="0" marB="0" anchor="ctr"/>
                </a:tc>
                <a:tc hMerge="1">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宋体" panose="02010600030101010101" pitchFamily="2" charset="-122"/>
                          <a:cs typeface="+mn-cs"/>
                        </a:rPr>
                        <a:t>750°/s</a:t>
                      </a:r>
                      <a:endParaRPr kumimoji="0" lang="zh-CN" altLang="zh-CN" sz="16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gridSpan="3">
                  <a:txBody>
                    <a:bodyPr/>
                    <a:lstStyle/>
                    <a:p>
                      <a:pPr marL="0" algn="ctr" defTabSz="914400" rtl="0" eaLnBrk="1" latinLnBrk="0" hangingPunct="1">
                        <a:spcAft>
                          <a:spcPts val="0"/>
                        </a:spcAft>
                      </a:pPr>
                      <a:r>
                        <a:rPr lang="en-US" altLang="zh-CN" sz="1100" kern="1200" dirty="0" smtClean="0">
                          <a:solidFill>
                            <a:schemeClr val="dk1"/>
                          </a:solidFill>
                          <a:effectLst/>
                          <a:latin typeface="+mn-lt"/>
                          <a:ea typeface="+mn-ea"/>
                          <a:cs typeface="+mn-cs"/>
                        </a:rPr>
                        <a:t>Net weight</a:t>
                      </a:r>
                      <a:endParaRPr lang="zh-CN" sz="1100" kern="1200" dirty="0">
                        <a:solidFill>
                          <a:schemeClr val="dk1"/>
                        </a:solidFill>
                        <a:effectLst/>
                        <a:latin typeface="+mn-lt"/>
                        <a:ea typeface="+mn-ea"/>
                        <a:cs typeface="+mn-cs"/>
                      </a:endParaRPr>
                    </a:p>
                  </a:txBody>
                  <a:tcPr marL="0" marR="0" marT="0" marB="0" anchor="ctr"/>
                </a:tc>
                <a:tc hMerge="1">
                  <a:tcPr/>
                </a:tc>
                <a:tc hMerge="1">
                  <a:tcPr/>
                </a:tc>
                <a:tc>
                  <a:txBody>
                    <a:bodyPr/>
                    <a:lstStyle/>
                    <a:p>
                      <a:pPr marL="0" algn="ctr" defTabSz="914400" rtl="0" eaLnBrk="1" latinLnBrk="0" hangingPunct="1">
                        <a:spcAft>
                          <a:spcPts val="0"/>
                        </a:spcAft>
                      </a:pPr>
                      <a:r>
                        <a:rPr lang="en-US" altLang="zh-CN" sz="1100" kern="1200" dirty="0" smtClean="0">
                          <a:solidFill>
                            <a:schemeClr val="dk1"/>
                          </a:solidFill>
                          <a:effectLst/>
                          <a:latin typeface="+mn-lt"/>
                          <a:ea typeface="+mn-ea"/>
                          <a:cs typeface="+mn-cs"/>
                        </a:rPr>
                        <a:t>163kg</a:t>
                      </a:r>
                      <a:endParaRPr lang="zh-CN" sz="1100" kern="1200" dirty="0">
                        <a:solidFill>
                          <a:schemeClr val="dk1"/>
                        </a:solidFill>
                        <a:effectLst/>
                        <a:latin typeface="+mn-lt"/>
                        <a:ea typeface="+mn-ea"/>
                        <a:cs typeface="+mn-cs"/>
                      </a:endParaRPr>
                    </a:p>
                  </a:txBody>
                  <a:tcPr marL="0" marR="0" marT="0" marB="0" anchor="ctr"/>
                </a:tc>
              </a:tr>
              <a:tr h="250884">
                <a:tc gridSpan="3">
                  <a:txBody>
                    <a:bodyPr/>
                    <a:lstStyle/>
                    <a:p>
                      <a:pPr algn="ctr">
                        <a:spcAft>
                          <a:spcPts val="0"/>
                        </a:spcAft>
                      </a:pPr>
                      <a:r>
                        <a:rPr lang="en-US" sz="1200" dirty="0">
                          <a:effectLst/>
                        </a:rPr>
                        <a:t>Power Supply</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Three-phase 220</a:t>
                      </a:r>
                      <a:r>
                        <a:rPr lang="en-US" altLang="zh-CN" sz="1200" dirty="0" smtClean="0">
                          <a:effectLst/>
                        </a:rPr>
                        <a:t>v</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gridSpan="3">
                  <a:txBody>
                    <a:bodyPr/>
                    <a:lstStyle/>
                    <a:p>
                      <a:pPr algn="ctr">
                        <a:spcAft>
                          <a:spcPts val="0"/>
                        </a:spcAft>
                      </a:pPr>
                      <a:r>
                        <a:rPr lang="en-US" sz="1200" dirty="0">
                          <a:effectLst/>
                        </a:rPr>
                        <a:t>Control platform</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Open PC architecture</a:t>
                      </a:r>
                      <a:endParaRPr lang="zh-CN" altLang="zh-CN" sz="1200" kern="1200" dirty="0">
                        <a:solidFill>
                          <a:schemeClr val="dk1"/>
                        </a:solidFill>
                        <a:effectLst/>
                        <a:latin typeface="+mn-lt"/>
                        <a:ea typeface="+mn-ea"/>
                        <a:cs typeface="+mn-cs"/>
                      </a:endParaRPr>
                    </a:p>
                  </a:txBody>
                  <a:tcPr marL="0" marR="0" marT="0" marB="0" anchor="ctr"/>
                </a:tc>
              </a:tr>
              <a:tr h="250884">
                <a:tc gridSpan="3">
                  <a:txBody>
                    <a:bodyPr/>
                    <a:lstStyle/>
                    <a:p>
                      <a:pPr algn="ctr">
                        <a:spcAft>
                          <a:spcPts val="0"/>
                        </a:spcAft>
                      </a:pPr>
                      <a:r>
                        <a:rPr lang="en-US" sz="1200">
                          <a:effectLst/>
                        </a:rPr>
                        <a:t>Operating System</a:t>
                      </a:r>
                      <a:endParaRPr lang="zh-CN" sz="160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L</a:t>
                      </a:r>
                      <a:r>
                        <a:rPr lang="en-US" altLang="zh-CN" sz="1200" dirty="0" smtClean="0">
                          <a:effectLst/>
                        </a:rPr>
                        <a:t>inux</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50884">
                <a:tc gridSpan="3">
                  <a:txBody>
                    <a:bodyPr/>
                    <a:lstStyle/>
                    <a:p>
                      <a:pPr algn="ctr">
                        <a:spcAft>
                          <a:spcPts val="0"/>
                        </a:spcAft>
                      </a:pPr>
                      <a:r>
                        <a:rPr lang="en-US" sz="1200" dirty="0" smtClean="0">
                          <a:effectLst/>
                        </a:rPr>
                        <a:t>Interface</a:t>
                      </a:r>
                      <a:r>
                        <a:rPr lang="en-US" sz="1200" dirty="0">
                          <a:effectLst/>
                        </a:rPr>
                        <a:t> </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hMerge="1">
                  <a:tcPr/>
                </a:tc>
                <a:tc hMerge="1">
                  <a:tcPr/>
                </a:tc>
                <a:tc>
                  <a:txBody>
                    <a:bodyPr/>
                    <a:lstStyle/>
                    <a:p>
                      <a:pPr algn="ctr">
                        <a:spcAft>
                          <a:spcPts val="0"/>
                        </a:spcAft>
                      </a:pPr>
                      <a:r>
                        <a:rPr lang="en-US" sz="1200" dirty="0" smtClean="0">
                          <a:effectLst/>
                        </a:rPr>
                        <a:t>E</a:t>
                      </a:r>
                      <a:r>
                        <a:rPr lang="en-US" altLang="zh-CN" sz="1200" dirty="0" smtClean="0">
                          <a:effectLst/>
                        </a:rPr>
                        <a:t>thernet,</a:t>
                      </a:r>
                      <a:r>
                        <a:rPr lang="en-US" sz="1200" dirty="0" smtClean="0">
                          <a:effectLst/>
                        </a:rPr>
                        <a:t>RS-232C</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323152">
                <a:tc rowSpan="2" gridSpan="2">
                  <a:txBody>
                    <a:bodyPr/>
                    <a:lstStyle/>
                    <a:p>
                      <a:pPr algn="ctr">
                        <a:spcAft>
                          <a:spcPts val="0"/>
                        </a:spcAft>
                      </a:pPr>
                      <a:r>
                        <a:rPr lang="en-US" sz="1200" dirty="0">
                          <a:effectLst/>
                        </a:rPr>
                        <a:t>I/O</a:t>
                      </a: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rowSpan="2"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input</a:t>
                      </a:r>
                      <a:endParaRPr lang="zh-CN" sz="1200" kern="1200" dirty="0">
                        <a:solidFill>
                          <a:schemeClr val="dk1"/>
                        </a:solidFill>
                        <a:effectLst/>
                        <a:latin typeface="+mn-lt"/>
                        <a:ea typeface="+mn-ea"/>
                        <a:cs typeface="+mn-cs"/>
                      </a:endParaRPr>
                    </a:p>
                  </a:txBody>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0543">
                <a:tc vMerge="1" gridSpan="2">
                  <a:tcPr marL="0" marR="0" marT="0" marB="0" anchor="ctr"/>
                </a:tc>
                <a:tc vMerge="1"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output</a:t>
                      </a:r>
                      <a:endParaRPr lang="zh-CN" altLang="en-US" sz="1200" kern="1200" dirty="0">
                        <a:solidFill>
                          <a:schemeClr val="dk1"/>
                        </a:solidFill>
                        <a:effectLst/>
                        <a:latin typeface="+mn-lt"/>
                        <a:ea typeface="+mn-ea"/>
                        <a:cs typeface="+mn-cs"/>
                      </a:endParaRPr>
                    </a:p>
                  </a:txBody>
                  <a:tcPr marL="0" marR="0" marT="0" marB="0" anchor="ctr"/>
                </a:tc>
                <a:tc>
                  <a:txBody>
                    <a:bodyPr/>
                    <a:lstStyle/>
                    <a:p>
                      <a:pPr algn="ctr">
                        <a:spcAft>
                          <a:spcPts val="0"/>
                        </a:spcAft>
                      </a:pPr>
                      <a:endParaRPr lang="zh-CN" sz="160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r>
              <a:tr h="280543">
                <a:tc gridSpan="3">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Pneumatic piping</a:t>
                      </a:r>
                      <a:endParaRPr lang="zh-CN" sz="1200" kern="1200" dirty="0">
                        <a:solidFill>
                          <a:schemeClr val="dk1"/>
                        </a:solidFill>
                        <a:effectLst/>
                        <a:latin typeface="+mn-lt"/>
                        <a:ea typeface="+mn-ea"/>
                        <a:cs typeface="+mn-cs"/>
                      </a:endParaRPr>
                    </a:p>
                  </a:txBody>
                  <a:tcPr marL="0" marR="0" marT="0" marB="0" anchor="ctr"/>
                </a:tc>
                <a:tc hMerge="1">
                  <a:tcPr/>
                </a:tc>
                <a:tc hMerge="1">
                  <a:tcPr/>
                </a:tc>
                <a:tc>
                  <a:txBody>
                    <a:bodyPr/>
                    <a:lstStyle/>
                    <a:p>
                      <a:pPr marL="0" algn="ctr" defTabSz="914400" rtl="0" eaLnBrk="1" latinLnBrk="0" hangingPunct="1">
                        <a:spcAft>
                          <a:spcPts val="0"/>
                        </a:spcAft>
                      </a:pPr>
                      <a:r>
                        <a:rPr lang="en-US" altLang="zh-CN" sz="1200" kern="1200" dirty="0" smtClean="0">
                          <a:solidFill>
                            <a:schemeClr val="dk1"/>
                          </a:solidFill>
                          <a:effectLst/>
                          <a:latin typeface="+mn-lt"/>
                          <a:ea typeface="+mn-ea"/>
                          <a:cs typeface="+mn-cs"/>
                        </a:rPr>
                        <a:t>Φ6 hose</a:t>
                      </a:r>
                      <a:endParaRPr lang="zh-CN" sz="1200" kern="1200" dirty="0">
                        <a:solidFill>
                          <a:schemeClr val="dk1"/>
                        </a:solidFill>
                        <a:effectLst/>
                        <a:latin typeface="+mn-lt"/>
                        <a:ea typeface="+mn-ea"/>
                        <a:cs typeface="+mn-cs"/>
                      </a:endParaRPr>
                    </a:p>
                  </a:txBody>
                  <a:tcPr marL="0" marR="0" marT="0" marB="0" anchor="ctr"/>
                </a:tc>
              </a:tr>
            </a:tbl>
          </a:graphicData>
        </a:graphic>
      </p:graphicFrame>
      <p:sp>
        <p:nvSpPr>
          <p:cNvPr id="8" name="文本框 7"/>
          <p:cNvSpPr txBox="1"/>
          <p:nvPr/>
        </p:nvSpPr>
        <p:spPr>
          <a:xfrm>
            <a:off x="4888712" y="946114"/>
            <a:ext cx="3267429" cy="523220"/>
          </a:xfrm>
          <a:prstGeom prst="rect">
            <a:avLst/>
          </a:prstGeom>
          <a:noFill/>
        </p:spPr>
        <p:txBody>
          <a:bodyPr wrap="square" rtlCol="0">
            <a:spAutoFit/>
          </a:bodyPr>
          <a:lstStyle/>
          <a:p>
            <a:r>
              <a:rPr lang="en-US" altLang="zh-CN" sz="2800" dirty="0" smtClean="0">
                <a:latin typeface="微软雅黑" panose="020B0503020204020204" charset="-122"/>
                <a:ea typeface="微软雅黑" panose="020B0503020204020204" charset="-122"/>
              </a:rPr>
              <a:t>Dobot-SR6-12</a:t>
            </a:r>
            <a:endParaRPr lang="en-US" altLang="zh-CN" sz="2800" dirty="0">
              <a:latin typeface="微软雅黑" panose="020B0503020204020204" charset="-122"/>
              <a:ea typeface="微软雅黑" panose="020B0503020204020204" charset="-122"/>
            </a:endParaRPr>
          </a:p>
        </p:txBody>
      </p:sp>
      <p:sp>
        <p:nvSpPr>
          <p:cNvPr id="9" name="文本框 8"/>
          <p:cNvSpPr txBox="1"/>
          <p:nvPr/>
        </p:nvSpPr>
        <p:spPr>
          <a:xfrm>
            <a:off x="5067679" y="2165288"/>
            <a:ext cx="4902798" cy="1600438"/>
          </a:xfrm>
          <a:prstGeom prst="rect">
            <a:avLst/>
          </a:prstGeom>
          <a:noFill/>
        </p:spPr>
        <p:txBody>
          <a:bodyPr wrap="square" rtlCol="0">
            <a:spAutoFit/>
          </a:bodyPr>
          <a:lstStyle/>
          <a:p>
            <a:r>
              <a:rPr lang="en-US" altLang="zh-CN" b="1" dirty="0" smtClean="0">
                <a:latin typeface="微软雅黑" panose="020B0503020204020204" charset="-122"/>
                <a:ea typeface="微软雅黑" panose="020B0503020204020204" charset="-122"/>
              </a:rPr>
              <a:t>Features</a:t>
            </a:r>
            <a:r>
              <a:rPr lang="zh-CN" altLang="en-US" b="1" dirty="0" smtClean="0">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Excellent dynamic load performance</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Original assembly of motor and </a:t>
            </a:r>
            <a:r>
              <a:rPr lang="en-US" altLang="zh-CN" sz="1600" dirty="0" smtClean="0">
                <a:latin typeface="微软雅黑" panose="020B0503020204020204" charset="-122"/>
                <a:ea typeface="微软雅黑" panose="020B0503020204020204" charset="-122"/>
              </a:rPr>
              <a:t>reducer</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High precision drive integrated </a:t>
            </a:r>
            <a:r>
              <a:rPr lang="en-US" altLang="zh-CN" sz="1600" dirty="0" smtClean="0">
                <a:latin typeface="微软雅黑" panose="020B0503020204020204" charset="-122"/>
                <a:ea typeface="微软雅黑" panose="020B0503020204020204" charset="-122"/>
              </a:rPr>
              <a:t>technology</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rPr>
              <a:t>Smooth and compliance</a:t>
            </a:r>
            <a:endParaRPr lang="en-US" altLang="zh-CN" sz="1600" dirty="0" smtClean="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rPr>
              <a:t>Advanced modular design</a:t>
            </a:r>
            <a:endParaRPr lang="en-US" altLang="zh-CN" sz="1600" dirty="0" smtClean="0">
              <a:latin typeface="微软雅黑" panose="020B0503020204020204" charset="-122"/>
              <a:ea typeface="微软雅黑" panose="020B0503020204020204" charset="-122"/>
            </a:endParaRPr>
          </a:p>
        </p:txBody>
      </p:sp>
      <p:sp>
        <p:nvSpPr>
          <p:cNvPr id="10" name="矩形 9"/>
          <p:cNvSpPr/>
          <p:nvPr/>
        </p:nvSpPr>
        <p:spPr>
          <a:xfrm>
            <a:off x="5073469" y="4513399"/>
            <a:ext cx="6144678" cy="1354217"/>
          </a:xfrm>
          <a:prstGeom prst="rect">
            <a:avLst/>
          </a:prstGeom>
        </p:spPr>
        <p:txBody>
          <a:bodyPr wrap="square">
            <a:spAutoFit/>
          </a:bodyPr>
          <a:lstStyle/>
          <a:p>
            <a:r>
              <a:rPr lang="en-US" altLang="zh-CN" b="1" dirty="0" smtClean="0">
                <a:latin typeface="微软雅黑" panose="020B0503020204020204" charset="-122"/>
                <a:ea typeface="微软雅黑" panose="020B0503020204020204" charset="-122"/>
              </a:rPr>
              <a:t>Typical</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Application</a:t>
            </a:r>
            <a:r>
              <a:rPr lang="en-US" altLang="zh-CN" b="1" dirty="0">
                <a:latin typeface="微软雅黑" panose="020B0503020204020204" charset="-122"/>
                <a:ea typeface="微软雅黑" panose="020B0503020204020204" charset="-122"/>
              </a:rPr>
              <a:t> </a:t>
            </a:r>
            <a:r>
              <a:rPr lang="en-US" altLang="zh-CN" b="1" dirty="0" smtClean="0">
                <a:latin typeface="微软雅黑" panose="020B0503020204020204" charset="-122"/>
                <a:ea typeface="微软雅黑" panose="020B0503020204020204" charset="-122"/>
              </a:rPr>
              <a:t>Scenario</a:t>
            </a:r>
            <a:r>
              <a:rPr lang="zh-CN" altLang="en-US" b="1" dirty="0" smtClean="0">
                <a:latin typeface="微软雅黑" panose="020B0503020204020204" charset="-122"/>
                <a:ea typeface="微软雅黑" panose="020B0503020204020204" charset="-122"/>
                <a:sym typeface="+mn-ea"/>
              </a:rPr>
              <a:t>：</a:t>
            </a:r>
            <a:endParaRPr lang="zh-CN" altLang="en-US" b="1" dirty="0">
              <a:latin typeface="微软雅黑" panose="020B0503020204020204" charset="-122"/>
              <a:ea typeface="微软雅黑" panose="020B0503020204020204" charset="-122"/>
            </a:endParaRPr>
          </a:p>
          <a:p>
            <a:pPr marL="285750" indent="-285750">
              <a:buFont typeface="Arial" panose="020B0604020202020204" pitchFamily="34" charset="0"/>
              <a:buChar char="•"/>
            </a:pPr>
            <a:r>
              <a:rPr lang="en-US" altLang="zh-CN" sz="1600" dirty="0">
                <a:latin typeface="微软雅黑" panose="020B0503020204020204" charset="-122"/>
                <a:ea typeface="微软雅黑" panose="020B0503020204020204" charset="-122"/>
                <a:sym typeface="+mn-ea"/>
              </a:rPr>
              <a:t>Machining center feeding and </a:t>
            </a:r>
            <a:r>
              <a:rPr lang="en-US" altLang="zh-CN" sz="1600" dirty="0" smtClean="0">
                <a:latin typeface="微软雅黑" panose="020B0503020204020204" charset="-122"/>
                <a:ea typeface="微软雅黑" panose="020B0503020204020204" charset="-122"/>
                <a:sym typeface="+mn-ea"/>
              </a:rPr>
              <a:t>unloading</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Cargo handling</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r>
              <a:rPr lang="en-US" altLang="zh-CN" sz="1600" dirty="0" smtClean="0">
                <a:latin typeface="微软雅黑" panose="020B0503020204020204" charset="-122"/>
                <a:ea typeface="微软雅黑" panose="020B0503020204020204" charset="-122"/>
                <a:sym typeface="+mn-ea"/>
              </a:rPr>
              <a:t>Welding </a:t>
            </a:r>
            <a:r>
              <a:rPr lang="en-US" altLang="zh-CN" sz="1600" dirty="0">
                <a:latin typeface="微软雅黑" panose="020B0503020204020204" charset="-122"/>
                <a:ea typeface="微软雅黑" panose="020B0503020204020204" charset="-122"/>
                <a:sym typeface="+mn-ea"/>
              </a:rPr>
              <a:t>operation</a:t>
            </a:r>
            <a:endParaRPr lang="en-US" altLang="zh-CN" sz="1600" dirty="0" smtClean="0">
              <a:latin typeface="微软雅黑" panose="020B0503020204020204" charset="-122"/>
              <a:ea typeface="微软雅黑" panose="020B0503020204020204" charset="-122"/>
              <a:sym typeface="+mn-ea"/>
            </a:endParaRPr>
          </a:p>
          <a:p>
            <a:pPr marL="285750" indent="-285750">
              <a:buFont typeface="Arial" panose="020B0604020202020204" pitchFamily="34" charset="0"/>
              <a:buChar char="•"/>
            </a:pPr>
            <a:endParaRPr lang="en-US" altLang="zh-CN" sz="1600" dirty="0" smtClean="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9128</Words>
  <Application>WPS 演示</Application>
  <PresentationFormat>宽屏</PresentationFormat>
  <Paragraphs>1204</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宋体</vt:lpstr>
      <vt:lpstr>Wingdings</vt:lpstr>
      <vt:lpstr>微软雅黑</vt:lpstr>
      <vt:lpstr>Calibri</vt:lpstr>
      <vt:lpstr>Arial Unicode MS</vt:lpstr>
      <vt:lpstr>Calibri Light</vt:lpstr>
      <vt:lpstr>Calibri</vt:lpstr>
      <vt:lpstr>Office 主题</vt:lpstr>
      <vt:lpstr>Dobot Robot Products Catalog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越疆dobot机器人产品线</dc:title>
  <dc:creator>王希文</dc:creator>
  <cp:lastModifiedBy>xiang</cp:lastModifiedBy>
  <cp:revision>230</cp:revision>
  <dcterms:created xsi:type="dcterms:W3CDTF">2015-05-05T08:02:00Z</dcterms:created>
  <dcterms:modified xsi:type="dcterms:W3CDTF">2018-10-12T03:07:56Z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